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4"/>
  </p:notesMasterIdLst>
  <p:sldIdLst>
    <p:sldId id="257" r:id="rId2"/>
    <p:sldId id="258" r:id="rId3"/>
    <p:sldId id="311" r:id="rId4"/>
    <p:sldId id="260" r:id="rId5"/>
    <p:sldId id="299" r:id="rId6"/>
    <p:sldId id="300" r:id="rId7"/>
    <p:sldId id="312" r:id="rId8"/>
    <p:sldId id="301" r:id="rId9"/>
    <p:sldId id="310" r:id="rId10"/>
    <p:sldId id="303" r:id="rId11"/>
    <p:sldId id="330" r:id="rId12"/>
    <p:sldId id="323" r:id="rId13"/>
    <p:sldId id="304" r:id="rId14"/>
    <p:sldId id="306" r:id="rId15"/>
    <p:sldId id="307" r:id="rId16"/>
    <p:sldId id="308" r:id="rId17"/>
    <p:sldId id="317" r:id="rId18"/>
    <p:sldId id="318" r:id="rId19"/>
    <p:sldId id="313" r:id="rId20"/>
    <p:sldId id="326" r:id="rId21"/>
    <p:sldId id="314" r:id="rId22"/>
    <p:sldId id="324" r:id="rId23"/>
    <p:sldId id="261" r:id="rId24"/>
    <p:sldId id="325" r:id="rId25"/>
    <p:sldId id="336" r:id="rId26"/>
    <p:sldId id="335" r:id="rId27"/>
    <p:sldId id="343" r:id="rId28"/>
    <p:sldId id="344" r:id="rId29"/>
    <p:sldId id="345" r:id="rId30"/>
    <p:sldId id="349" r:id="rId31"/>
    <p:sldId id="350" r:id="rId32"/>
    <p:sldId id="351" r:id="rId33"/>
    <p:sldId id="352" r:id="rId34"/>
    <p:sldId id="354" r:id="rId35"/>
    <p:sldId id="355" r:id="rId36"/>
    <p:sldId id="356" r:id="rId37"/>
    <p:sldId id="357" r:id="rId38"/>
    <p:sldId id="328" r:id="rId39"/>
    <p:sldId id="262" r:id="rId40"/>
    <p:sldId id="316" r:id="rId41"/>
    <p:sldId id="295" r:id="rId42"/>
    <p:sldId id="322" r:id="rId43"/>
    <p:sldId id="263" r:id="rId44"/>
    <p:sldId id="264" r:id="rId45"/>
    <p:sldId id="265" r:id="rId46"/>
    <p:sldId id="266" r:id="rId47"/>
    <p:sldId id="267" r:id="rId48"/>
    <p:sldId id="268" r:id="rId49"/>
    <p:sldId id="269" r:id="rId50"/>
    <p:sldId id="270" r:id="rId51"/>
    <p:sldId id="271" r:id="rId52"/>
    <p:sldId id="297" r:id="rId5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96" d="100"/>
          <a:sy n="96" d="100"/>
        </p:scale>
        <p:origin x="-776"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printerSettings" Target="printerSettings/printerSettings1.bin"/><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3FF2BE7-7425-254C-8D50-796347B43CEB}" type="datetimeFigureOut">
              <a:rPr lang="en-US" smtClean="0"/>
              <a:t>24/07/2014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477E5A4-7517-814E-A155-E63B64E75FFD}" type="slidenum">
              <a:rPr lang="en-US" smtClean="0"/>
              <a:t>‹#›</a:t>
            </a:fld>
            <a:endParaRPr lang="en-US"/>
          </a:p>
        </p:txBody>
      </p:sp>
    </p:spTree>
    <p:extLst>
      <p:ext uri="{BB962C8B-B14F-4D97-AF65-F5344CB8AC3E}">
        <p14:creationId xmlns:p14="http://schemas.microsoft.com/office/powerpoint/2010/main" val="2741278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Shape 3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 name="Shape 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buNone/>
            </a:pPr>
            <a:r>
              <a:rPr lang="en-GB"/>
              <a:t>Hi, I’m here to talk about AMI; a data extraction framework and tool. First, I just want highlight some of key contributors to the projects; Andy for his work on the ChemistryVisitor and Peter for the overall architecture.</a:t>
            </a:r>
          </a:p>
          <a:p>
            <a:endParaRPr lang="en-GB"/>
          </a:p>
          <a:p>
            <a:pPr>
              <a:buNone/>
            </a:pPr>
            <a:r>
              <a:rPr lang="en-GB">
                <a:solidFill>
                  <a:schemeClr val="dk1"/>
                </a:solidFill>
              </a:rPr>
              <a:t>In this talk, I’m going to impress the importance of data in a specific format and its utility to automated machine processing. Then I’m going to demonstrate AMI’s architecture and the transformation of data as it flows through the process. I’m going to dwell a little on a core format used, Scalable Vector Graphics (SVG) before introducing the concept of visitors, which are pluggable context specific data extractors. Next, I’m going to introduce Andy’s ChemVisitor, for extracting semantic chemistry data, along with a few other visitors that can process non-chemistry specific data. Finally, I will demonstrate some uses of the ChemVisitor, within the realm of validation and metabolism.</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Shape 3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 name="Shape 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buNone/>
            </a:pPr>
            <a:r>
              <a:rPr lang="en-GB"/>
              <a:t>Hi, I’m here to talk about AMI; a data extraction framework and tool. First, I just want highlight some of key contributors to the projects; Andy for his work on the ChemistryVisitor and Peter for the overall architecture.</a:t>
            </a:r>
          </a:p>
          <a:p>
            <a:endParaRPr lang="en-GB"/>
          </a:p>
          <a:p>
            <a:pPr>
              <a:buNone/>
            </a:pPr>
            <a:r>
              <a:rPr lang="en-GB">
                <a:solidFill>
                  <a:schemeClr val="dk1"/>
                </a:solidFill>
              </a:rPr>
              <a:t>In this talk, I’m going to impress the importance of data in a specific format and its utility to automated machine processing. Then I’m going to demonstrate AMI’s architecture and the transformation of data as it flows through the process. I’m going to dwell a little on a core format used, Scalable Vector Graphics (SVG) before introducing the concept of visitors, which are pluggable context specific data extractors. Next, I’m going to introduce Andy’s ChemVisitor, for extracting semantic chemistry data, along with a few other visitors that can process non-chemistry specific data. Finally, I will demonstrate some uses of the ChemVisitor, within the realm of validation and metabolism.</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971053B1-DAE5-3347-8978-29325794ABC0}" type="datetimeFigureOut">
              <a:rPr lang="en-US" smtClean="0"/>
              <a:t>24/07/2014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7434604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971053B1-DAE5-3347-8978-29325794ABC0}" type="datetimeFigureOut">
              <a:rPr lang="en-US" smtClean="0"/>
              <a:t>24/07/2014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3642826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971053B1-DAE5-3347-8978-29325794ABC0}" type="datetimeFigureOut">
              <a:rPr lang="en-US" smtClean="0"/>
              <a:t>24/07/2014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3493860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971053B1-DAE5-3347-8978-29325794ABC0}" type="datetimeFigureOut">
              <a:rPr lang="en-US" smtClean="0"/>
              <a:t>24/07/2014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1904030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971053B1-DAE5-3347-8978-29325794ABC0}" type="datetimeFigureOut">
              <a:rPr lang="en-US" smtClean="0"/>
              <a:t>24/07/2014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1320434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971053B1-DAE5-3347-8978-29325794ABC0}" type="datetimeFigureOut">
              <a:rPr lang="en-US" smtClean="0"/>
              <a:t>24/07/2014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3458222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971053B1-DAE5-3347-8978-29325794ABC0}" type="datetimeFigureOut">
              <a:rPr lang="en-US" smtClean="0"/>
              <a:t>24/07/2014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4263022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971053B1-DAE5-3347-8978-29325794ABC0}" type="datetimeFigureOut">
              <a:rPr lang="en-US" smtClean="0"/>
              <a:t>24/07/2014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1895907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1053B1-DAE5-3347-8978-29325794ABC0}" type="datetimeFigureOut">
              <a:rPr lang="en-US" smtClean="0"/>
              <a:t>24/07/2014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1513802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971053B1-DAE5-3347-8978-29325794ABC0}" type="datetimeFigureOut">
              <a:rPr lang="en-US" smtClean="0"/>
              <a:t>24/07/2014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2307037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971053B1-DAE5-3347-8978-29325794ABC0}" type="datetimeFigureOut">
              <a:rPr lang="en-US" smtClean="0"/>
              <a:t>24/07/2014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B679FB-A9E5-B846-B469-28F6FEF609B8}" type="slidenum">
              <a:rPr lang="en-US" smtClean="0"/>
              <a:t>‹#›</a:t>
            </a:fld>
            <a:endParaRPr lang="en-US"/>
          </a:p>
        </p:txBody>
      </p:sp>
    </p:spTree>
    <p:extLst>
      <p:ext uri="{BB962C8B-B14F-4D97-AF65-F5344CB8AC3E}">
        <p14:creationId xmlns:p14="http://schemas.microsoft.com/office/powerpoint/2010/main" val="32165703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1053B1-DAE5-3347-8978-29325794ABC0}" type="datetimeFigureOut">
              <a:rPr lang="en-US" smtClean="0"/>
              <a:t>24/07/2014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B679FB-A9E5-B846-B469-28F6FEF609B8}" type="slidenum">
              <a:rPr lang="en-US" smtClean="0"/>
              <a:t>‹#›</a:t>
            </a:fld>
            <a:endParaRPr lang="en-US"/>
          </a:p>
        </p:txBody>
      </p:sp>
    </p:spTree>
    <p:extLst>
      <p:ext uri="{BB962C8B-B14F-4D97-AF65-F5344CB8AC3E}">
        <p14:creationId xmlns:p14="http://schemas.microsoft.com/office/powerpoint/2010/main" val="1706726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hyperlink" Target="http://upload.wikimedia.org/wikipedia/commons/3/34/LOD_Cloud_Diagram_as_of_September_2011.p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n.wikipedia.org/wiki/Freedom_of_speech" TargetMode="External"/><Relationship Id="rId3" Type="http://schemas.openxmlformats.org/officeDocument/2006/relationships/hyperlink" Target="http://opendefinition.org/%23sthash.SmmHg6Wj.dpu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n.wikipedia.org/wiki/Bermuda_Principles" TargetMode="External"/><Relationship Id="rId3" Type="http://schemas.openxmlformats.org/officeDocument/2006/relationships/hyperlink" Target="https://en.wikipedia.org/wiki/Genomic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budapestopenaccessinitiative.org/read"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ads.cottagelabs.com/p/etd2014"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image" Target="../media/image12.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Jean-Claude_Bradley" TargetMode="External"/><Relationship Id="rId4" Type="http://schemas.openxmlformats.org/officeDocument/2006/relationships/hyperlink" Target="https://en.wikipedia.org/wiki/Open_notebook_science" TargetMode="External"/><Relationship Id="rId5" Type="http://schemas.openxmlformats.org/officeDocument/2006/relationships/image" Target="../media/image3.png"/><Relationship Id="rId6"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 Id="rId3"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mm.ch.cam.ac.uk/chemicaltagger" TargetMode="External"/><Relationship Id="rId3"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 Id="rId3"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image" Target="../media/image3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jpe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png"/><Relationship Id="rId3" Type="http://schemas.openxmlformats.org/officeDocument/2006/relationships/image" Target="../media/image3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1.png"/></Relationships>
</file>

<file path=ppt/slides/_rels/slide46.xml.rels><?xml version="1.0" encoding="UTF-8" standalone="yes"?>
<Relationships xmlns="http://schemas.openxmlformats.org/package/2006/relationships"><Relationship Id="rId3" Type="http://schemas.openxmlformats.org/officeDocument/2006/relationships/image" Target="../media/image42.png"/><Relationship Id="rId4" Type="http://schemas.openxmlformats.org/officeDocument/2006/relationships/image" Target="../media/image43.png"/><Relationship Id="rId5" Type="http://schemas.openxmlformats.org/officeDocument/2006/relationships/hyperlink" Target="http://en.wikipedia.org/wiki/Reinventing_Discovery" TargetMode="External"/><Relationship Id="rId1" Type="http://schemas.openxmlformats.org/officeDocument/2006/relationships/slideLayout" Target="../slideLayouts/slideLayout2.xml"/><Relationship Id="rId2" Type="http://schemas.openxmlformats.org/officeDocument/2006/relationships/hyperlink" Target="http://michaelnielsen.org/blog/reinventing-discovery/"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polymathprojects.org/2013/11/04/polymath9-pnp/%23comments" TargetMode="External"/><Relationship Id="rId4" Type="http://schemas.openxmlformats.org/officeDocument/2006/relationships/image" Target="../media/image44.png"/><Relationship Id="rId1" Type="http://schemas.openxmlformats.org/officeDocument/2006/relationships/slideLayout" Target="../slideLayouts/slideLayout2.xml"/><Relationship Id="rId2" Type="http://schemas.openxmlformats.org/officeDocument/2006/relationships/hyperlink" Target="http://gowers.wordpress.com/2013/11/03/dbd1-initial-post/"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png"/><Relationship Id="rId3" Type="http://schemas.openxmlformats.org/officeDocument/2006/relationships/image" Target="../media/image4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ads.cottagelabs.com/p/etd2014"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Shape 29"/>
          <p:cNvSpPr txBox="1">
            <a:spLocks noGrp="1"/>
          </p:cNvSpPr>
          <p:nvPr>
            <p:ph type="ctrTitle"/>
          </p:nvPr>
        </p:nvSpPr>
        <p:spPr>
          <a:xfrm>
            <a:off x="685800" y="336400"/>
            <a:ext cx="7772400" cy="757611"/>
          </a:xfrm>
          <a:prstGeom prst="rect">
            <a:avLst/>
          </a:prstGeom>
        </p:spPr>
        <p:txBody>
          <a:bodyPr lIns="91425" tIns="91425" rIns="91425" bIns="91425" anchor="b" anchorCtr="0">
            <a:noAutofit/>
          </a:bodyPr>
          <a:lstStyle/>
          <a:p>
            <a:pPr>
              <a:buNone/>
            </a:pPr>
            <a:r>
              <a:rPr lang="en-GB" sz="4800" dirty="0" smtClean="0"/>
              <a:t>Making </a:t>
            </a:r>
            <a:r>
              <a:rPr lang="en-GB" sz="4800" dirty="0" err="1" smtClean="0"/>
              <a:t>eTheses</a:t>
            </a:r>
            <a:r>
              <a:rPr lang="en-GB" sz="4800" dirty="0" smtClean="0"/>
              <a:t> USEFUL</a:t>
            </a:r>
            <a:endParaRPr lang="en-GB" sz="4800" dirty="0"/>
          </a:p>
        </p:txBody>
      </p:sp>
      <p:sp>
        <p:nvSpPr>
          <p:cNvPr id="30" name="Shape 30"/>
          <p:cNvSpPr txBox="1">
            <a:spLocks noGrp="1"/>
          </p:cNvSpPr>
          <p:nvPr>
            <p:ph type="subTitle" idx="1"/>
          </p:nvPr>
        </p:nvSpPr>
        <p:spPr>
          <a:xfrm>
            <a:off x="96362" y="1472271"/>
            <a:ext cx="8899799" cy="1046399"/>
          </a:xfrm>
          <a:prstGeom prst="rect">
            <a:avLst/>
          </a:prstGeom>
        </p:spPr>
        <p:txBody>
          <a:bodyPr lIns="91425" tIns="91425" rIns="91425" bIns="91425" anchor="t" anchorCtr="0">
            <a:noAutofit/>
          </a:bodyPr>
          <a:lstStyle/>
          <a:p>
            <a:pPr>
              <a:buNone/>
            </a:pPr>
            <a:r>
              <a:rPr lang="en-GB" b="1" dirty="0" smtClean="0"/>
              <a:t>Peter </a:t>
            </a:r>
            <a:r>
              <a:rPr lang="en-GB" b="1" dirty="0"/>
              <a:t>Murray-</a:t>
            </a:r>
            <a:r>
              <a:rPr lang="en-GB" b="1" dirty="0" smtClean="0"/>
              <a:t>Rust*, </a:t>
            </a:r>
          </a:p>
          <a:p>
            <a:pPr>
              <a:buNone/>
            </a:pPr>
            <a:r>
              <a:rPr lang="en-GB" i="1" dirty="0" smtClean="0"/>
              <a:t>University of Cambridge and OKF</a:t>
            </a:r>
          </a:p>
          <a:p>
            <a:pPr>
              <a:buNone/>
            </a:pPr>
            <a:r>
              <a:rPr lang="en-GB" b="1" dirty="0" smtClean="0"/>
              <a:t> </a:t>
            </a:r>
          </a:p>
          <a:p>
            <a:pPr>
              <a:buNone/>
            </a:pPr>
            <a:r>
              <a:rPr lang="en-GB" b="1" dirty="0" smtClean="0"/>
              <a:t>ETD2014, Leicester, UK 2014-07-24</a:t>
            </a:r>
            <a:endParaRPr lang="en-GB" b="1" dirty="0"/>
          </a:p>
        </p:txBody>
      </p:sp>
      <p:pic>
        <p:nvPicPr>
          <p:cNvPr id="35" name="Shape 35"/>
          <p:cNvPicPr preferRelativeResize="0"/>
          <p:nvPr/>
        </p:nvPicPr>
        <p:blipFill>
          <a:blip r:embed="rId3"/>
          <a:stretch>
            <a:fillRect/>
          </a:stretch>
        </p:blipFill>
        <p:spPr>
          <a:xfrm>
            <a:off x="96362" y="6234664"/>
            <a:ext cx="1845325" cy="509197"/>
          </a:xfrm>
          <a:prstGeom prst="rect">
            <a:avLst/>
          </a:prstGeom>
          <a:noFill/>
          <a:ln>
            <a:noFill/>
          </a:ln>
        </p:spPr>
      </p:pic>
      <p:sp>
        <p:nvSpPr>
          <p:cNvPr id="2" name="Rectangle 1"/>
          <p:cNvSpPr/>
          <p:nvPr/>
        </p:nvSpPr>
        <p:spPr>
          <a:xfrm>
            <a:off x="2276607" y="6262266"/>
            <a:ext cx="4572000" cy="523220"/>
          </a:xfrm>
          <a:prstGeom prst="rect">
            <a:avLst/>
          </a:prstGeom>
        </p:spPr>
        <p:txBody>
          <a:bodyPr>
            <a:spAutoFit/>
          </a:bodyPr>
          <a:lstStyle/>
          <a:p>
            <a:pPr>
              <a:buNone/>
            </a:pPr>
            <a:r>
              <a:rPr lang="en-GB" sz="2800" b="1" dirty="0" smtClean="0"/>
              <a:t>*</a:t>
            </a:r>
            <a:r>
              <a:rPr lang="en-GB" sz="2800" b="1" dirty="0" err="1" smtClean="0"/>
              <a:t>Shuttleworth</a:t>
            </a:r>
            <a:r>
              <a:rPr lang="en-GB" sz="2800" b="1" dirty="0" smtClean="0"/>
              <a:t> Fellow 2014-5</a:t>
            </a:r>
            <a:r>
              <a:rPr lang="en-GB" sz="2800" dirty="0" smtClean="0"/>
              <a:t> </a:t>
            </a:r>
            <a:endParaRPr lang="en-GB" sz="2800" dirty="0"/>
          </a:p>
        </p:txBody>
      </p:sp>
      <p:pic>
        <p:nvPicPr>
          <p:cNvPr id="8" name="Picture 7"/>
          <p:cNvPicPr>
            <a:picLocks noChangeAspect="1"/>
          </p:cNvPicPr>
          <p:nvPr/>
        </p:nvPicPr>
        <p:blipFill>
          <a:blip r:embed="rId4"/>
          <a:stretch>
            <a:fillRect/>
          </a:stretch>
        </p:blipFill>
        <p:spPr>
          <a:xfrm>
            <a:off x="7061219" y="6137211"/>
            <a:ext cx="1934942" cy="676990"/>
          </a:xfrm>
          <a:prstGeom prst="rect">
            <a:avLst/>
          </a:prstGeom>
        </p:spPr>
      </p:pic>
    </p:spTree>
    <p:extLst>
      <p:ext uri="{BB962C8B-B14F-4D97-AF65-F5344CB8AC3E}">
        <p14:creationId xmlns:p14="http://schemas.microsoft.com/office/powerpoint/2010/main" val="875196529"/>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66" y="274638"/>
            <a:ext cx="9097334" cy="1143000"/>
          </a:xfrm>
        </p:spPr>
        <p:txBody>
          <a:bodyPr>
            <a:normAutofit/>
          </a:bodyPr>
          <a:lstStyle/>
          <a:p>
            <a:r>
              <a:rPr lang="en-US" dirty="0" smtClean="0"/>
              <a:t>Where is the Digital Enlightenment?</a:t>
            </a:r>
            <a:endParaRPr lang="en-US" dirty="0"/>
          </a:p>
        </p:txBody>
      </p:sp>
      <p:sp>
        <p:nvSpPr>
          <p:cNvPr id="3" name="Content Placeholder 2"/>
          <p:cNvSpPr>
            <a:spLocks noGrp="1"/>
          </p:cNvSpPr>
          <p:nvPr>
            <p:ph idx="1"/>
          </p:nvPr>
        </p:nvSpPr>
        <p:spPr>
          <a:xfrm>
            <a:off x="457200" y="2332037"/>
            <a:ext cx="8229600" cy="4525963"/>
          </a:xfrm>
        </p:spPr>
        <p:txBody>
          <a:bodyPr>
            <a:normAutofit/>
          </a:bodyPr>
          <a:lstStyle/>
          <a:p>
            <a:r>
              <a:rPr lang="en-US" sz="4400" dirty="0" smtClean="0"/>
              <a:t>Science is done in C20</a:t>
            </a:r>
            <a:r>
              <a:rPr lang="en-US" sz="4400" baseline="30000" dirty="0" smtClean="0"/>
              <a:t>th</a:t>
            </a:r>
            <a:r>
              <a:rPr lang="en-US" sz="4400" dirty="0" smtClean="0"/>
              <a:t> ways …</a:t>
            </a:r>
          </a:p>
          <a:p>
            <a:r>
              <a:rPr lang="en-US" sz="4400" dirty="0" smtClean="0"/>
              <a:t>…communicated in C19</a:t>
            </a:r>
            <a:r>
              <a:rPr lang="en-US" sz="4400" baseline="30000" dirty="0" smtClean="0"/>
              <a:t>th</a:t>
            </a:r>
            <a:r>
              <a:rPr lang="en-US" sz="4400" dirty="0" smtClean="0"/>
              <a:t> ways …</a:t>
            </a:r>
          </a:p>
          <a:p>
            <a:r>
              <a:rPr lang="en-US" sz="4400" dirty="0" smtClean="0"/>
              <a:t>… losing the power of C21</a:t>
            </a:r>
            <a:r>
              <a:rPr lang="en-US" sz="4400" baseline="30000" dirty="0" smtClean="0"/>
              <a:t>st</a:t>
            </a:r>
            <a:r>
              <a:rPr lang="en-US" sz="4400" dirty="0" smtClean="0"/>
              <a:t> </a:t>
            </a:r>
            <a:endParaRPr lang="en-US" sz="4400" dirty="0"/>
          </a:p>
        </p:txBody>
      </p:sp>
    </p:spTree>
    <p:extLst>
      <p:ext uri="{BB962C8B-B14F-4D97-AF65-F5344CB8AC3E}">
        <p14:creationId xmlns:p14="http://schemas.microsoft.com/office/powerpoint/2010/main" val="415098875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634082"/>
          </a:xfrm>
        </p:spPr>
        <p:txBody>
          <a:bodyPr>
            <a:normAutofit fontScale="90000"/>
          </a:bodyPr>
          <a:lstStyle/>
          <a:p>
            <a:r>
              <a:rPr lang="en-GB" sz="3600" dirty="0" smtClean="0"/>
              <a:t>Linked </a:t>
            </a:r>
            <a:r>
              <a:rPr lang="en-GB" sz="3600" b="1" dirty="0" smtClean="0"/>
              <a:t>Open</a:t>
            </a:r>
            <a:r>
              <a:rPr lang="en-GB" sz="3600" dirty="0" smtClean="0"/>
              <a:t> Data – the world’s knowledge</a:t>
            </a:r>
            <a:endParaRPr lang="en-GB" sz="3600"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9977" y="959727"/>
            <a:ext cx="8391697" cy="55335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230992" y="6093200"/>
            <a:ext cx="4666687" cy="400110"/>
          </a:xfrm>
          <a:prstGeom prst="rect">
            <a:avLst/>
          </a:prstGeom>
          <a:solidFill>
            <a:schemeClr val="bg1"/>
          </a:solidFill>
        </p:spPr>
        <p:txBody>
          <a:bodyPr wrap="none" rtlCol="0">
            <a:spAutoFit/>
          </a:bodyPr>
          <a:lstStyle/>
          <a:p>
            <a:r>
              <a:rPr lang="en-GB" sz="2000" dirty="0" smtClean="0"/>
              <a:t>very little physical science and THESES?? </a:t>
            </a:r>
            <a:r>
              <a:rPr lang="en-GB" sz="2000" dirty="0" smtClean="0">
                <a:sym typeface="Wingdings" pitchFamily="2" charset="2"/>
              </a:rPr>
              <a:t></a:t>
            </a:r>
            <a:endParaRPr lang="en-GB" sz="2000" dirty="0"/>
          </a:p>
        </p:txBody>
      </p:sp>
      <p:sp>
        <p:nvSpPr>
          <p:cNvPr id="5" name="Rectangle 4"/>
          <p:cNvSpPr/>
          <p:nvPr/>
        </p:nvSpPr>
        <p:spPr>
          <a:xfrm>
            <a:off x="0" y="6514311"/>
            <a:ext cx="8460432" cy="276999"/>
          </a:xfrm>
          <a:prstGeom prst="rect">
            <a:avLst/>
          </a:prstGeom>
          <a:solidFill>
            <a:schemeClr val="bg1"/>
          </a:solidFill>
        </p:spPr>
        <p:txBody>
          <a:bodyPr wrap="square">
            <a:spAutoFit/>
          </a:bodyPr>
          <a:lstStyle/>
          <a:p>
            <a:r>
              <a:rPr lang="en-GB" sz="1200" dirty="0">
                <a:hlinkClick r:id="rId3"/>
              </a:rPr>
              <a:t>http://upload.wikimedia.org/wikipedia/commons/3/34/LOD_Cloud_Diagram_as_of_September_2011.png</a:t>
            </a:r>
            <a:r>
              <a:rPr lang="en-GB" sz="1200" dirty="0"/>
              <a:t> </a:t>
            </a:r>
          </a:p>
        </p:txBody>
      </p:sp>
      <p:sp>
        <p:nvSpPr>
          <p:cNvPr id="8" name="Rectangular Callout 7"/>
          <p:cNvSpPr/>
          <p:nvPr/>
        </p:nvSpPr>
        <p:spPr>
          <a:xfrm>
            <a:off x="5680305" y="2348880"/>
            <a:ext cx="1339967" cy="504056"/>
          </a:xfrm>
          <a:prstGeom prst="wedgeRectCallout">
            <a:avLst>
              <a:gd name="adj1" fmla="val -114134"/>
              <a:gd name="adj2" fmla="val 193982"/>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smtClean="0">
                <a:solidFill>
                  <a:schemeClr val="tx1"/>
                </a:solidFill>
              </a:rPr>
              <a:t>DBPedia</a:t>
            </a:r>
            <a:endParaRPr lang="en-GB" sz="2400" b="1" dirty="0">
              <a:solidFill>
                <a:schemeClr val="tx1"/>
              </a:solidFill>
            </a:endParaRPr>
          </a:p>
        </p:txBody>
      </p:sp>
      <p:sp>
        <p:nvSpPr>
          <p:cNvPr id="9" name="TextBox 8"/>
          <p:cNvSpPr txBox="1"/>
          <p:nvPr/>
        </p:nvSpPr>
        <p:spPr>
          <a:xfrm>
            <a:off x="5420458" y="5151091"/>
            <a:ext cx="519694" cy="369332"/>
          </a:xfrm>
          <a:prstGeom prst="rect">
            <a:avLst/>
          </a:prstGeom>
          <a:solidFill>
            <a:schemeClr val="bg1"/>
          </a:solidFill>
        </p:spPr>
        <p:txBody>
          <a:bodyPr wrap="none" rtlCol="0">
            <a:spAutoFit/>
          </a:bodyPr>
          <a:lstStyle/>
          <a:p>
            <a:r>
              <a:rPr lang="en-GB" dirty="0" smtClean="0"/>
              <a:t>BIO</a:t>
            </a:r>
            <a:endParaRPr lang="en-GB" dirty="0"/>
          </a:p>
        </p:txBody>
      </p:sp>
      <p:sp>
        <p:nvSpPr>
          <p:cNvPr id="12" name="TextBox 11"/>
          <p:cNvSpPr txBox="1"/>
          <p:nvPr/>
        </p:nvSpPr>
        <p:spPr>
          <a:xfrm>
            <a:off x="7164288" y="3562853"/>
            <a:ext cx="736099" cy="369332"/>
          </a:xfrm>
          <a:prstGeom prst="rect">
            <a:avLst/>
          </a:prstGeom>
          <a:solidFill>
            <a:schemeClr val="bg1"/>
          </a:solidFill>
        </p:spPr>
        <p:txBody>
          <a:bodyPr wrap="none" rtlCol="0">
            <a:spAutoFit/>
          </a:bodyPr>
          <a:lstStyle/>
          <a:p>
            <a:r>
              <a:rPr lang="en-GB" dirty="0" smtClean="0"/>
              <a:t>Comp</a:t>
            </a:r>
            <a:endParaRPr lang="en-GB" dirty="0"/>
          </a:p>
        </p:txBody>
      </p:sp>
      <p:sp>
        <p:nvSpPr>
          <p:cNvPr id="13" name="TextBox 12"/>
          <p:cNvSpPr txBox="1"/>
          <p:nvPr/>
        </p:nvSpPr>
        <p:spPr>
          <a:xfrm>
            <a:off x="7521629" y="2668270"/>
            <a:ext cx="457176" cy="369332"/>
          </a:xfrm>
          <a:prstGeom prst="rect">
            <a:avLst/>
          </a:prstGeom>
          <a:solidFill>
            <a:schemeClr val="bg1"/>
          </a:solidFill>
        </p:spPr>
        <p:txBody>
          <a:bodyPr wrap="none" rtlCol="0">
            <a:spAutoFit/>
          </a:bodyPr>
          <a:lstStyle/>
          <a:p>
            <a:r>
              <a:rPr lang="en-GB" dirty="0" smtClean="0"/>
              <a:t>Lib</a:t>
            </a:r>
            <a:endParaRPr lang="en-GB" dirty="0"/>
          </a:p>
        </p:txBody>
      </p:sp>
      <p:sp>
        <p:nvSpPr>
          <p:cNvPr id="14" name="Rectangular Callout 13"/>
          <p:cNvSpPr/>
          <p:nvPr/>
        </p:nvSpPr>
        <p:spPr>
          <a:xfrm>
            <a:off x="7438745" y="4647035"/>
            <a:ext cx="1080120" cy="504056"/>
          </a:xfrm>
          <a:prstGeom prst="wedgeRectCallout">
            <a:avLst>
              <a:gd name="adj1" fmla="val -193369"/>
              <a:gd name="adj2" fmla="val -65571"/>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smtClean="0">
                <a:solidFill>
                  <a:schemeClr val="tx1"/>
                </a:solidFill>
              </a:rPr>
              <a:t>PDB</a:t>
            </a:r>
            <a:endParaRPr lang="en-GB" b="1" dirty="0">
              <a:solidFill>
                <a:schemeClr val="tx1"/>
              </a:solidFill>
            </a:endParaRPr>
          </a:p>
        </p:txBody>
      </p:sp>
      <p:sp>
        <p:nvSpPr>
          <p:cNvPr id="15" name="TextBox 14"/>
          <p:cNvSpPr txBox="1"/>
          <p:nvPr/>
        </p:nvSpPr>
        <p:spPr>
          <a:xfrm>
            <a:off x="3714107" y="5335757"/>
            <a:ext cx="1195007" cy="369332"/>
          </a:xfrm>
          <a:prstGeom prst="rect">
            <a:avLst/>
          </a:prstGeom>
          <a:solidFill>
            <a:schemeClr val="bg1"/>
          </a:solidFill>
        </p:spPr>
        <p:txBody>
          <a:bodyPr wrap="none" rtlCol="0">
            <a:spAutoFit/>
          </a:bodyPr>
          <a:lstStyle/>
          <a:p>
            <a:r>
              <a:rPr lang="en-GB" dirty="0" smtClean="0"/>
              <a:t>Ontologies</a:t>
            </a:r>
            <a:endParaRPr lang="en-GB" dirty="0"/>
          </a:p>
        </p:txBody>
      </p:sp>
      <p:sp>
        <p:nvSpPr>
          <p:cNvPr id="16" name="TextBox 15"/>
          <p:cNvSpPr txBox="1"/>
          <p:nvPr/>
        </p:nvSpPr>
        <p:spPr>
          <a:xfrm>
            <a:off x="2555776" y="4899034"/>
            <a:ext cx="611449" cy="369332"/>
          </a:xfrm>
          <a:prstGeom prst="rect">
            <a:avLst/>
          </a:prstGeom>
          <a:solidFill>
            <a:schemeClr val="bg1"/>
          </a:solidFill>
        </p:spPr>
        <p:txBody>
          <a:bodyPr wrap="none" rtlCol="0">
            <a:spAutoFit/>
          </a:bodyPr>
          <a:lstStyle/>
          <a:p>
            <a:r>
              <a:rPr lang="en-GB" dirty="0" smtClean="0"/>
              <a:t>GOV</a:t>
            </a:r>
            <a:endParaRPr lang="en-GB" dirty="0"/>
          </a:p>
        </p:txBody>
      </p:sp>
      <p:sp>
        <p:nvSpPr>
          <p:cNvPr id="17" name="TextBox 16"/>
          <p:cNvSpPr txBox="1"/>
          <p:nvPr/>
        </p:nvSpPr>
        <p:spPr>
          <a:xfrm>
            <a:off x="1944327" y="3193521"/>
            <a:ext cx="872098" cy="369332"/>
          </a:xfrm>
          <a:prstGeom prst="rect">
            <a:avLst/>
          </a:prstGeom>
          <a:solidFill>
            <a:schemeClr val="bg1"/>
          </a:solidFill>
        </p:spPr>
        <p:txBody>
          <a:bodyPr wrap="none" rtlCol="0">
            <a:spAutoFit/>
          </a:bodyPr>
          <a:lstStyle/>
          <a:p>
            <a:r>
              <a:rPr lang="en-GB" dirty="0" smtClean="0"/>
              <a:t>GOV.uk</a:t>
            </a:r>
            <a:endParaRPr lang="en-GB" dirty="0"/>
          </a:p>
        </p:txBody>
      </p:sp>
      <p:sp>
        <p:nvSpPr>
          <p:cNvPr id="18" name="TextBox 17"/>
          <p:cNvSpPr txBox="1"/>
          <p:nvPr/>
        </p:nvSpPr>
        <p:spPr>
          <a:xfrm>
            <a:off x="3408382" y="1412776"/>
            <a:ext cx="1100429" cy="923330"/>
          </a:xfrm>
          <a:prstGeom prst="rect">
            <a:avLst/>
          </a:prstGeom>
          <a:solidFill>
            <a:schemeClr val="bg1"/>
          </a:solidFill>
        </p:spPr>
        <p:txBody>
          <a:bodyPr wrap="none" rtlCol="0">
            <a:spAutoFit/>
          </a:bodyPr>
          <a:lstStyle/>
          <a:p>
            <a:r>
              <a:rPr lang="en-GB" dirty="0" smtClean="0"/>
              <a:t>Music,</a:t>
            </a:r>
          </a:p>
          <a:p>
            <a:r>
              <a:rPr lang="en-GB" dirty="0" smtClean="0"/>
              <a:t>Art</a:t>
            </a:r>
          </a:p>
          <a:p>
            <a:r>
              <a:rPr lang="en-GB" dirty="0" smtClean="0"/>
              <a:t>Literature</a:t>
            </a:r>
            <a:endParaRPr lang="en-GB" dirty="0"/>
          </a:p>
        </p:txBody>
      </p:sp>
      <p:sp>
        <p:nvSpPr>
          <p:cNvPr id="19" name="TextBox 18"/>
          <p:cNvSpPr txBox="1"/>
          <p:nvPr/>
        </p:nvSpPr>
        <p:spPr>
          <a:xfrm>
            <a:off x="4925176" y="1562512"/>
            <a:ext cx="726481" cy="369332"/>
          </a:xfrm>
          <a:prstGeom prst="rect">
            <a:avLst/>
          </a:prstGeom>
          <a:solidFill>
            <a:schemeClr val="bg1"/>
          </a:solidFill>
        </p:spPr>
        <p:txBody>
          <a:bodyPr wrap="none" rtlCol="0">
            <a:spAutoFit/>
          </a:bodyPr>
          <a:lstStyle/>
          <a:p>
            <a:r>
              <a:rPr lang="en-GB" dirty="0" smtClean="0"/>
              <a:t>Social</a:t>
            </a:r>
            <a:endParaRPr lang="en-GB" dirty="0"/>
          </a:p>
        </p:txBody>
      </p:sp>
      <p:sp>
        <p:nvSpPr>
          <p:cNvPr id="21" name="TextBox 20"/>
          <p:cNvSpPr txBox="1"/>
          <p:nvPr/>
        </p:nvSpPr>
        <p:spPr>
          <a:xfrm>
            <a:off x="3897906" y="2600908"/>
            <a:ext cx="1221809" cy="646331"/>
          </a:xfrm>
          <a:prstGeom prst="rect">
            <a:avLst/>
          </a:prstGeom>
          <a:solidFill>
            <a:schemeClr val="bg1"/>
          </a:solidFill>
        </p:spPr>
        <p:txBody>
          <a:bodyPr wrap="none" rtlCol="0">
            <a:spAutoFit/>
          </a:bodyPr>
          <a:lstStyle/>
          <a:p>
            <a:r>
              <a:rPr lang="en-GB" dirty="0" smtClean="0"/>
              <a:t>Knowledge</a:t>
            </a:r>
          </a:p>
          <a:p>
            <a:r>
              <a:rPr lang="en-GB" dirty="0" smtClean="0"/>
              <a:t>bases</a:t>
            </a:r>
            <a:endParaRPr lang="en-GB" dirty="0"/>
          </a:p>
        </p:txBody>
      </p:sp>
      <p:sp>
        <p:nvSpPr>
          <p:cNvPr id="22" name="TextBox 21"/>
          <p:cNvSpPr txBox="1"/>
          <p:nvPr/>
        </p:nvSpPr>
        <p:spPr>
          <a:xfrm>
            <a:off x="311292" y="751056"/>
            <a:ext cx="1234633" cy="1077218"/>
          </a:xfrm>
          <a:prstGeom prst="rect">
            <a:avLst/>
          </a:prstGeom>
          <a:solidFill>
            <a:schemeClr val="bg1"/>
          </a:solidFill>
        </p:spPr>
        <p:txBody>
          <a:bodyPr wrap="none" rtlCol="0">
            <a:spAutoFit/>
          </a:bodyPr>
          <a:lstStyle/>
          <a:p>
            <a:r>
              <a:rPr lang="en-GB" sz="3200" dirty="0" smtClean="0"/>
              <a:t>RDF </a:t>
            </a:r>
          </a:p>
          <a:p>
            <a:r>
              <a:rPr lang="en-GB" sz="3200" dirty="0" smtClean="0"/>
              <a:t>triples</a:t>
            </a:r>
            <a:endParaRPr lang="en-GB" sz="3200" dirty="0"/>
          </a:p>
        </p:txBody>
      </p:sp>
    </p:spTree>
    <p:extLst>
      <p:ext uri="{BB962C8B-B14F-4D97-AF65-F5344CB8AC3E}">
        <p14:creationId xmlns:p14="http://schemas.microsoft.com/office/powerpoint/2010/main" val="61965042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eTheses</a:t>
            </a:r>
            <a:endParaRPr lang="en-US" dirty="0"/>
          </a:p>
        </p:txBody>
      </p:sp>
      <p:sp>
        <p:nvSpPr>
          <p:cNvPr id="4" name="Title 1"/>
          <p:cNvSpPr>
            <a:spLocks noGrp="1"/>
          </p:cNvSpPr>
          <p:nvPr>
            <p:ph idx="1"/>
          </p:nvPr>
        </p:nvSpPr>
        <p:spPr/>
        <p:txBody>
          <a:bodyPr>
            <a:normAutofit fontScale="92500" lnSpcReduction="10000"/>
          </a:bodyPr>
          <a:lstStyle/>
          <a:p>
            <a:r>
              <a:rPr lang="en-US" dirty="0" smtClean="0"/>
              <a:t>Citizens pay $20,000,000,000*…</a:t>
            </a:r>
          </a:p>
          <a:p>
            <a:r>
              <a:rPr lang="en-US" dirty="0" smtClean="0"/>
              <a:t>… for research in </a:t>
            </a:r>
            <a:r>
              <a:rPr lang="en-US" dirty="0"/>
              <a:t>2</a:t>
            </a:r>
            <a:r>
              <a:rPr lang="en-US" dirty="0" smtClean="0"/>
              <a:t>00,000 science theses*…</a:t>
            </a:r>
          </a:p>
          <a:p>
            <a:r>
              <a:rPr lang="en-US" dirty="0" smtClean="0"/>
              <a:t>… cost $100,000 each to create* …</a:t>
            </a:r>
          </a:p>
          <a:p>
            <a:r>
              <a:rPr lang="en-US" dirty="0" smtClean="0"/>
              <a:t>… re-use ??? (near zero)</a:t>
            </a:r>
          </a:p>
          <a:p>
            <a:r>
              <a:rPr lang="en-US" dirty="0" smtClean="0"/>
              <a:t>… Value???</a:t>
            </a:r>
          </a:p>
          <a:p>
            <a:endParaRPr lang="en-US" dirty="0"/>
          </a:p>
          <a:p>
            <a:r>
              <a:rPr lang="en-US" i="1" dirty="0" smtClean="0"/>
              <a:t>*Please challenge these numbers…</a:t>
            </a:r>
          </a:p>
          <a:p>
            <a:r>
              <a:rPr lang="en-US" i="1" dirty="0" smtClean="0"/>
              <a:t>NOTE: we pay publishers $</a:t>
            </a:r>
            <a:r>
              <a:rPr lang="en-US" i="1" dirty="0" smtClean="0"/>
              <a:t>15,000,000,000 for journals and APCs </a:t>
            </a:r>
            <a:endParaRPr lang="en-US" i="1" dirty="0" smtClean="0"/>
          </a:p>
          <a:p>
            <a:endParaRPr lang="en-US" dirty="0" smtClean="0"/>
          </a:p>
          <a:p>
            <a:endParaRPr lang="en-US" dirty="0" smtClean="0"/>
          </a:p>
          <a:p>
            <a:endParaRPr lang="en-US" dirty="0" smtClean="0"/>
          </a:p>
        </p:txBody>
      </p:sp>
    </p:spTree>
    <p:extLst>
      <p:ext uri="{BB962C8B-B14F-4D97-AF65-F5344CB8AC3E}">
        <p14:creationId xmlns:p14="http://schemas.microsoft.com/office/powerpoint/2010/main" val="175504853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8071"/>
            <a:ext cx="8229600" cy="739108"/>
          </a:xfrm>
        </p:spPr>
        <p:txBody>
          <a:bodyPr>
            <a:normAutofit fontScale="90000"/>
          </a:bodyPr>
          <a:lstStyle/>
          <a:p>
            <a:r>
              <a:rPr lang="en-US" dirty="0" smtClean="0"/>
              <a:t>“Free” and “Open”</a:t>
            </a:r>
            <a:endParaRPr lang="en-US" dirty="0"/>
          </a:p>
        </p:txBody>
      </p:sp>
      <p:sp>
        <p:nvSpPr>
          <p:cNvPr id="3" name="Content Placeholder 2"/>
          <p:cNvSpPr>
            <a:spLocks noGrp="1"/>
          </p:cNvSpPr>
          <p:nvPr>
            <p:ph idx="1"/>
          </p:nvPr>
        </p:nvSpPr>
        <p:spPr>
          <a:xfrm>
            <a:off x="726613" y="1238051"/>
            <a:ext cx="8229600" cy="5316895"/>
          </a:xfrm>
        </p:spPr>
        <p:txBody>
          <a:bodyPr>
            <a:normAutofit fontScale="70000" lnSpcReduction="20000"/>
          </a:bodyPr>
          <a:lstStyle/>
          <a:p>
            <a:endParaRPr lang="en-US" dirty="0" smtClean="0"/>
          </a:p>
          <a:p>
            <a:r>
              <a:rPr lang="en-US" sz="4600" dirty="0" smtClean="0"/>
              <a:t>"Free software is a matter of liberty, not price. </a:t>
            </a:r>
            <a:r>
              <a:rPr lang="en-US" sz="4600" b="1" dirty="0" smtClean="0">
                <a:hlinkClick r:id="rId2"/>
              </a:rPr>
              <a:t>’free speech', not 'free beer'</a:t>
            </a:r>
            <a:r>
              <a:rPr lang="en-US" sz="4600" dirty="0" smtClean="0">
                <a:hlinkClick r:id="rId2"/>
              </a:rPr>
              <a:t>”. </a:t>
            </a:r>
            <a:r>
              <a:rPr lang="en-US" sz="4600" dirty="0" smtClean="0"/>
              <a:t>(R M Stallman)</a:t>
            </a:r>
          </a:p>
          <a:p>
            <a:pPr marL="0" indent="0">
              <a:buNone/>
            </a:pPr>
            <a:endParaRPr lang="en-US" sz="4600" dirty="0" smtClean="0"/>
          </a:p>
          <a:p>
            <a:r>
              <a:rPr lang="en-US" sz="4600" dirty="0" smtClean="0"/>
              <a:t>“A piece of data or content is </a:t>
            </a:r>
            <a:r>
              <a:rPr lang="en-US" sz="4600" b="1" dirty="0" smtClean="0"/>
              <a:t>open</a:t>
            </a:r>
            <a:r>
              <a:rPr lang="en-US" sz="4600" dirty="0" smtClean="0"/>
              <a:t> if anyone is </a:t>
            </a:r>
            <a:r>
              <a:rPr lang="en-US" sz="4600" b="1" dirty="0" smtClean="0"/>
              <a:t>free to use, reuse, and redistribute </a:t>
            </a:r>
            <a:r>
              <a:rPr lang="en-US" sz="4600" dirty="0" smtClean="0"/>
              <a:t>it” (OKFN)</a:t>
            </a:r>
            <a:r>
              <a:rPr lang="en-US" sz="4600" i="1" dirty="0" smtClean="0">
                <a:hlinkClick r:id="rId3"/>
              </a:rPr>
              <a:t>http://opendefinition.org/</a:t>
            </a:r>
            <a:endParaRPr lang="en-US" sz="4600" i="1" dirty="0" smtClean="0"/>
          </a:p>
          <a:p>
            <a:endParaRPr lang="en-US" dirty="0" smtClean="0"/>
          </a:p>
          <a:p>
            <a:r>
              <a:rPr lang="en-US" dirty="0" smtClean="0"/>
              <a:t>“open” (access) has multiple incompatible “definitions”. Major split is “human eyeballs” </a:t>
            </a:r>
            <a:r>
              <a:rPr lang="en-US" dirty="0" err="1" smtClean="0"/>
              <a:t>vs</a:t>
            </a:r>
            <a:r>
              <a:rPr lang="en-US" dirty="0" smtClean="0"/>
              <a:t> copying and machine “reusability”</a:t>
            </a:r>
          </a:p>
          <a:p>
            <a:r>
              <a:rPr lang="en-US" dirty="0" smtClean="0"/>
              <a:t>“Open” is a marketing term for publishers, who frequently (often deliberately) do not grant full Openness.</a:t>
            </a:r>
          </a:p>
          <a:p>
            <a:pPr marL="0" indent="0">
              <a:buNone/>
            </a:pPr>
            <a:endParaRPr lang="en-US" dirty="0" smtClean="0"/>
          </a:p>
          <a:p>
            <a:pPr marL="0" indent="0">
              <a:buNone/>
            </a:pPr>
            <a:r>
              <a:rPr lang="en-US" dirty="0" smtClean="0"/>
              <a:t>“Gratis” </a:t>
            </a:r>
            <a:r>
              <a:rPr lang="en-US" dirty="0" err="1" smtClean="0"/>
              <a:t>vs</a:t>
            </a:r>
            <a:r>
              <a:rPr lang="en-US" dirty="0" smtClean="0"/>
              <a:t> “</a:t>
            </a:r>
            <a:r>
              <a:rPr lang="en-US" dirty="0" err="1" smtClean="0"/>
              <a:t>Libre</a:t>
            </a:r>
            <a:r>
              <a:rPr lang="en-US" dirty="0" smtClean="0"/>
              <a:t>”</a:t>
            </a:r>
            <a:endParaRPr lang="en-US" dirty="0"/>
          </a:p>
        </p:txBody>
      </p:sp>
    </p:spTree>
    <p:extLst>
      <p:ext uri="{BB962C8B-B14F-4D97-AF65-F5344CB8AC3E}">
        <p14:creationId xmlns:p14="http://schemas.microsoft.com/office/powerpoint/2010/main" val="280996017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Critical Historical Open Events</a:t>
            </a:r>
            <a:endParaRPr lang="en-US" sz="4800" dirty="0"/>
          </a:p>
        </p:txBody>
      </p:sp>
      <p:sp>
        <p:nvSpPr>
          <p:cNvPr id="3" name="Content Placeholder 2"/>
          <p:cNvSpPr>
            <a:spLocks noGrp="1"/>
          </p:cNvSpPr>
          <p:nvPr>
            <p:ph idx="1"/>
          </p:nvPr>
        </p:nvSpPr>
        <p:spPr/>
        <p:txBody>
          <a:bodyPr>
            <a:normAutofit/>
          </a:bodyPr>
          <a:lstStyle/>
          <a:p>
            <a:r>
              <a:rPr lang="en-US" sz="4000" b="1" dirty="0" smtClean="0"/>
              <a:t>Free Software Foundation </a:t>
            </a:r>
            <a:r>
              <a:rPr lang="en-US" sz="4000" dirty="0" smtClean="0"/>
              <a:t>(</a:t>
            </a:r>
            <a:r>
              <a:rPr lang="en-US" sz="4000" i="1" dirty="0" smtClean="0"/>
              <a:t>RMS, 1985</a:t>
            </a:r>
            <a:r>
              <a:rPr lang="en-US" sz="4000" dirty="0" smtClean="0"/>
              <a:t>) and </a:t>
            </a:r>
            <a:r>
              <a:rPr lang="en-US" sz="4000" b="1" dirty="0" smtClean="0"/>
              <a:t>Linux</a:t>
            </a:r>
            <a:r>
              <a:rPr lang="en-US" sz="4000" dirty="0" smtClean="0"/>
              <a:t> (</a:t>
            </a:r>
            <a:r>
              <a:rPr lang="en-US" sz="4000" i="1" dirty="0" smtClean="0"/>
              <a:t>Torvalds, 1991</a:t>
            </a:r>
            <a:r>
              <a:rPr lang="en-US" sz="4000" dirty="0" smtClean="0"/>
              <a:t>)</a:t>
            </a:r>
          </a:p>
          <a:p>
            <a:r>
              <a:rPr lang="en-US" sz="4000" dirty="0" smtClean="0"/>
              <a:t>The </a:t>
            </a:r>
            <a:r>
              <a:rPr lang="en-US" sz="4000" b="1" dirty="0" smtClean="0"/>
              <a:t>World Wide Web </a:t>
            </a:r>
            <a:r>
              <a:rPr lang="en-US" sz="4000" dirty="0" smtClean="0"/>
              <a:t>(</a:t>
            </a:r>
            <a:r>
              <a:rPr lang="en-US" sz="4000" i="1" dirty="0" smtClean="0"/>
              <a:t>TBL</a:t>
            </a:r>
            <a:r>
              <a:rPr lang="en-US" sz="4000" dirty="0" smtClean="0"/>
              <a:t>, 1991)</a:t>
            </a:r>
          </a:p>
          <a:p>
            <a:r>
              <a:rPr lang="en-US" sz="4000" dirty="0" smtClean="0"/>
              <a:t>The </a:t>
            </a:r>
            <a:r>
              <a:rPr lang="en-US" sz="4000" b="1" dirty="0" smtClean="0"/>
              <a:t>human genome </a:t>
            </a:r>
            <a:r>
              <a:rPr lang="en-US" sz="4000" dirty="0" smtClean="0"/>
              <a:t>(1990-2001)</a:t>
            </a:r>
          </a:p>
          <a:p>
            <a:pPr marL="0" indent="0">
              <a:buNone/>
            </a:pPr>
            <a:endParaRPr lang="en-US" sz="4000" dirty="0"/>
          </a:p>
          <a:p>
            <a:pPr marL="0" indent="0">
              <a:buNone/>
            </a:pPr>
            <a:r>
              <a:rPr lang="en-US" sz="4000" dirty="0" smtClean="0"/>
              <a:t>The life of </a:t>
            </a:r>
            <a:r>
              <a:rPr lang="en-US" sz="4000" b="1" dirty="0" smtClean="0"/>
              <a:t>Aaron </a:t>
            </a:r>
            <a:r>
              <a:rPr lang="en-US" sz="4000" b="1" dirty="0" err="1" smtClean="0"/>
              <a:t>Swarz</a:t>
            </a:r>
            <a:r>
              <a:rPr lang="en-US" sz="4000" b="1" dirty="0" smtClean="0"/>
              <a:t> </a:t>
            </a:r>
            <a:r>
              <a:rPr lang="en-US" sz="4000" dirty="0" smtClean="0"/>
              <a:t>(1986-2013)</a:t>
            </a:r>
            <a:endParaRPr lang="en-US" sz="4000" dirty="0"/>
          </a:p>
        </p:txBody>
      </p:sp>
    </p:spTree>
    <p:extLst>
      <p:ext uri="{BB962C8B-B14F-4D97-AF65-F5344CB8AC3E}">
        <p14:creationId xmlns:p14="http://schemas.microsoft.com/office/powerpoint/2010/main" val="389672665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206779"/>
            <a:ext cx="8055764" cy="461665"/>
          </a:xfrm>
          <a:prstGeom prst="rect">
            <a:avLst/>
          </a:prstGeom>
        </p:spPr>
        <p:txBody>
          <a:bodyPr wrap="square">
            <a:spAutoFit/>
          </a:bodyPr>
          <a:lstStyle/>
          <a:p>
            <a:r>
              <a:rPr lang="en-US" sz="2400" dirty="0" smtClean="0">
                <a:hlinkClick r:id="rId2"/>
              </a:rPr>
              <a:t>https://en.wikipedia.org/wiki/</a:t>
            </a:r>
            <a:r>
              <a:rPr lang="en-US" sz="2400" b="1" dirty="0" smtClean="0">
                <a:hlinkClick r:id="rId2"/>
              </a:rPr>
              <a:t>Bermuda_Principles</a:t>
            </a:r>
            <a:r>
              <a:rPr lang="en-US" sz="2400" dirty="0" smtClean="0"/>
              <a:t> </a:t>
            </a:r>
            <a:endParaRPr lang="en-US" sz="2400" dirty="0"/>
          </a:p>
        </p:txBody>
      </p:sp>
      <p:sp>
        <p:nvSpPr>
          <p:cNvPr id="5" name="Rectangle 4"/>
          <p:cNvSpPr/>
          <p:nvPr/>
        </p:nvSpPr>
        <p:spPr>
          <a:xfrm>
            <a:off x="264762" y="1059011"/>
            <a:ext cx="8686800" cy="3539431"/>
          </a:xfrm>
          <a:prstGeom prst="rect">
            <a:avLst/>
          </a:prstGeom>
        </p:spPr>
        <p:txBody>
          <a:bodyPr wrap="square">
            <a:spAutoFit/>
          </a:bodyPr>
          <a:lstStyle/>
          <a:p>
            <a:endParaRPr lang="en-US" sz="2800" dirty="0">
              <a:hlinkClick r:id="rId3"/>
            </a:endParaRPr>
          </a:p>
          <a:p>
            <a:pPr marL="285750" indent="-285750">
              <a:buFont typeface="Arial"/>
              <a:buChar char="•"/>
            </a:pPr>
            <a:r>
              <a:rPr lang="en-US" sz="2800" b="1" dirty="0" smtClean="0"/>
              <a:t>Automatic </a:t>
            </a:r>
            <a:r>
              <a:rPr lang="en-US" sz="2800" b="1" dirty="0"/>
              <a:t>release of sequence assemblies</a:t>
            </a:r>
            <a:r>
              <a:rPr lang="en-US" sz="2800" dirty="0"/>
              <a:t> larger than 1 kb (preferably within 24 hours).</a:t>
            </a:r>
          </a:p>
          <a:p>
            <a:pPr marL="285750" indent="-285750">
              <a:buFont typeface="Arial"/>
              <a:buChar char="•"/>
            </a:pPr>
            <a:r>
              <a:rPr lang="en-US" sz="2800" b="1" dirty="0"/>
              <a:t>Immediate publication of finished annotated sequences</a:t>
            </a:r>
            <a:r>
              <a:rPr lang="en-US" sz="2800" dirty="0"/>
              <a:t>.</a:t>
            </a:r>
          </a:p>
          <a:p>
            <a:pPr marL="285750" indent="-285750">
              <a:buFont typeface="Arial"/>
              <a:buChar char="•"/>
            </a:pPr>
            <a:r>
              <a:rPr lang="en-US" sz="2800" dirty="0"/>
              <a:t>Aim to make the </a:t>
            </a:r>
            <a:r>
              <a:rPr lang="en-US" sz="2800" b="1" dirty="0"/>
              <a:t>entire sequence freely available in the public domain</a:t>
            </a:r>
            <a:r>
              <a:rPr lang="en-US" sz="2800" dirty="0"/>
              <a:t> for both research and development in order to </a:t>
            </a:r>
            <a:r>
              <a:rPr lang="en-US" sz="2800" dirty="0" err="1"/>
              <a:t>maximise</a:t>
            </a:r>
            <a:r>
              <a:rPr lang="en-US" sz="2800" dirty="0"/>
              <a:t> benefits to </a:t>
            </a:r>
            <a:r>
              <a:rPr lang="en-US" sz="2800" dirty="0" smtClean="0"/>
              <a:t>society.</a:t>
            </a:r>
            <a:endParaRPr lang="en-US" sz="2800" dirty="0"/>
          </a:p>
        </p:txBody>
      </p:sp>
    </p:spTree>
    <p:extLst>
      <p:ext uri="{BB962C8B-B14F-4D97-AF65-F5344CB8AC3E}">
        <p14:creationId xmlns:p14="http://schemas.microsoft.com/office/powerpoint/2010/main" val="317856083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199" y="309400"/>
            <a:ext cx="7278797" cy="461665"/>
          </a:xfrm>
          <a:prstGeom prst="rect">
            <a:avLst/>
          </a:prstGeom>
        </p:spPr>
        <p:txBody>
          <a:bodyPr wrap="square">
            <a:spAutoFit/>
          </a:bodyPr>
          <a:lstStyle/>
          <a:p>
            <a:r>
              <a:rPr lang="en-US" sz="2400" dirty="0" smtClean="0">
                <a:hlinkClick r:id="rId2"/>
              </a:rPr>
              <a:t>http://www</a:t>
            </a:r>
            <a:r>
              <a:rPr lang="en-US" sz="2400" b="1" dirty="0" smtClean="0">
                <a:hlinkClick r:id="rId2"/>
              </a:rPr>
              <a:t>.budapestopenaccessinitiative.</a:t>
            </a:r>
            <a:r>
              <a:rPr lang="en-US" sz="2400" dirty="0" smtClean="0">
                <a:hlinkClick r:id="rId2"/>
              </a:rPr>
              <a:t>org/read</a:t>
            </a:r>
            <a:r>
              <a:rPr lang="en-US" sz="2400" dirty="0" smtClean="0"/>
              <a:t> </a:t>
            </a:r>
            <a:endParaRPr lang="en-US" sz="2400" dirty="0"/>
          </a:p>
        </p:txBody>
      </p:sp>
      <p:sp>
        <p:nvSpPr>
          <p:cNvPr id="5" name="Rectangle 4"/>
          <p:cNvSpPr/>
          <p:nvPr/>
        </p:nvSpPr>
        <p:spPr>
          <a:xfrm>
            <a:off x="564483" y="1156290"/>
            <a:ext cx="8300481" cy="5693867"/>
          </a:xfrm>
          <a:prstGeom prst="rect">
            <a:avLst/>
          </a:prstGeom>
        </p:spPr>
        <p:txBody>
          <a:bodyPr wrap="square">
            <a:spAutoFit/>
          </a:bodyPr>
          <a:lstStyle/>
          <a:p>
            <a:r>
              <a:rPr lang="en-US" sz="2800" dirty="0" smtClean="0"/>
              <a:t>… an </a:t>
            </a:r>
            <a:r>
              <a:rPr lang="en-US" sz="2800" b="1" dirty="0"/>
              <a:t>unprecedented public good</a:t>
            </a:r>
            <a:r>
              <a:rPr lang="en-US" sz="2800" dirty="0"/>
              <a:t>. </a:t>
            </a:r>
            <a:r>
              <a:rPr lang="en-US" sz="2800" dirty="0" smtClean="0"/>
              <a:t> …</a:t>
            </a:r>
          </a:p>
          <a:p>
            <a:endParaRPr lang="en-US" sz="2800" dirty="0" smtClean="0"/>
          </a:p>
          <a:p>
            <a:r>
              <a:rPr lang="en-US" sz="2800" dirty="0" smtClean="0"/>
              <a:t>… </a:t>
            </a:r>
            <a:r>
              <a:rPr lang="en-US" sz="2800" b="1" dirty="0" smtClean="0"/>
              <a:t>completely </a:t>
            </a:r>
            <a:r>
              <a:rPr lang="en-US" sz="2800" b="1" dirty="0"/>
              <a:t>free and unrestricted access </a:t>
            </a:r>
            <a:r>
              <a:rPr lang="en-US" sz="2800" dirty="0"/>
              <a:t>to </a:t>
            </a:r>
            <a:r>
              <a:rPr lang="en-US" sz="2800" dirty="0" smtClean="0"/>
              <a:t>[peer-reviewed literature] </a:t>
            </a:r>
            <a:r>
              <a:rPr lang="en-US" sz="2800" dirty="0"/>
              <a:t>by </a:t>
            </a:r>
            <a:r>
              <a:rPr lang="en-US" sz="2800" b="1" dirty="0"/>
              <a:t>all scientists, scholars, teachers, students, and other curious minds</a:t>
            </a:r>
            <a:r>
              <a:rPr lang="en-US" sz="2800" dirty="0"/>
              <a:t>. </a:t>
            </a:r>
            <a:r>
              <a:rPr lang="en-US" sz="2800" dirty="0" smtClean="0"/>
              <a:t>…</a:t>
            </a:r>
          </a:p>
          <a:p>
            <a:endParaRPr lang="en-US" sz="2800" dirty="0" smtClean="0"/>
          </a:p>
          <a:p>
            <a:r>
              <a:rPr lang="en-US" sz="2800" dirty="0" smtClean="0"/>
              <a:t>…Removing </a:t>
            </a:r>
            <a:r>
              <a:rPr lang="en-US" sz="2800" dirty="0"/>
              <a:t>access barriers to this literature will accelerate research, enrich education, share the </a:t>
            </a:r>
            <a:r>
              <a:rPr lang="en-US" sz="2800" b="1" dirty="0"/>
              <a:t>learning of the rich with the poor and the poor with the rich</a:t>
            </a:r>
            <a:r>
              <a:rPr lang="en-US" sz="2800" dirty="0"/>
              <a:t>, make this literature as useful as it can be, and </a:t>
            </a:r>
            <a:r>
              <a:rPr lang="en-US" sz="2800" b="1" dirty="0"/>
              <a:t>lay the foundation for uniting humanity in a common intellectual conversation and quest for knowledge</a:t>
            </a:r>
            <a:r>
              <a:rPr lang="en-US" sz="2800" dirty="0" smtClean="0"/>
              <a:t>.</a:t>
            </a:r>
          </a:p>
          <a:p>
            <a:r>
              <a:rPr lang="en-US" sz="2800" i="1" dirty="0" smtClean="0"/>
              <a:t>(Budapest Open Access Initiative, 2003)</a:t>
            </a:r>
            <a:endParaRPr lang="en-US" sz="2800" i="1" dirty="0"/>
          </a:p>
        </p:txBody>
      </p:sp>
    </p:spTree>
    <p:extLst>
      <p:ext uri="{BB962C8B-B14F-4D97-AF65-F5344CB8AC3E}">
        <p14:creationId xmlns:p14="http://schemas.microsoft.com/office/powerpoint/2010/main" val="67121820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43325"/>
          </a:xfrm>
        </p:spPr>
        <p:txBody>
          <a:bodyPr>
            <a:normAutofit fontScale="90000"/>
          </a:bodyPr>
          <a:lstStyle/>
          <a:p>
            <a:r>
              <a:rPr lang="en-US" dirty="0" smtClean="0"/>
              <a:t>Panton Principles for Open Data in science(2010)</a:t>
            </a:r>
            <a:endParaRPr lang="en-US" dirty="0"/>
          </a:p>
        </p:txBody>
      </p:sp>
      <p:sp>
        <p:nvSpPr>
          <p:cNvPr id="3" name="Content Placeholder 2"/>
          <p:cNvSpPr>
            <a:spLocks noGrp="1"/>
          </p:cNvSpPr>
          <p:nvPr>
            <p:ph idx="1"/>
          </p:nvPr>
        </p:nvSpPr>
        <p:spPr>
          <a:xfrm>
            <a:off x="457200" y="1487681"/>
            <a:ext cx="8405627" cy="4667621"/>
          </a:xfrm>
        </p:spPr>
        <p:txBody>
          <a:bodyPr>
            <a:normAutofit fontScale="92500" lnSpcReduction="20000"/>
          </a:bodyPr>
          <a:lstStyle/>
          <a:p>
            <a:endParaRPr lang="en-US" sz="2800" i="1" dirty="0" smtClean="0"/>
          </a:p>
          <a:p>
            <a:r>
              <a:rPr lang="en-US" sz="2800" i="1" dirty="0" smtClean="0"/>
              <a:t>PUBLISH YOUR DATA OPENLY</a:t>
            </a:r>
          </a:p>
          <a:p>
            <a:r>
              <a:rPr lang="en-US" sz="2800" i="1" dirty="0" smtClean="0"/>
              <a:t>…make </a:t>
            </a:r>
            <a:r>
              <a:rPr lang="en-US" sz="2800" i="1" dirty="0"/>
              <a:t>an explicit and robust statement of </a:t>
            </a:r>
            <a:r>
              <a:rPr lang="en-US" sz="2800" i="1" dirty="0" smtClean="0"/>
              <a:t>your  </a:t>
            </a:r>
            <a:r>
              <a:rPr lang="en-US" sz="2800" i="1" dirty="0"/>
              <a:t>wishes</a:t>
            </a:r>
            <a:r>
              <a:rPr lang="en-US" sz="2800" i="1" dirty="0" smtClean="0"/>
              <a:t>.</a:t>
            </a:r>
          </a:p>
          <a:p>
            <a:r>
              <a:rPr lang="en-US" sz="2800" i="1" dirty="0"/>
              <a:t>Use a recognized waiver or license that is appropriate for data</a:t>
            </a:r>
            <a:r>
              <a:rPr lang="en-US" sz="2800" i="1" dirty="0" smtClean="0"/>
              <a:t>. </a:t>
            </a:r>
          </a:p>
          <a:p>
            <a:r>
              <a:rPr lang="en-US" sz="2800" i="1" dirty="0"/>
              <a:t>open as defined by the Open Knowledge/Data Definition </a:t>
            </a:r>
            <a:r>
              <a:rPr lang="en-US" sz="2800" i="1" dirty="0" smtClean="0"/>
              <a:t>(… NOT </a:t>
            </a:r>
            <a:r>
              <a:rPr lang="en-US" sz="2800" b="1" i="1" dirty="0" smtClean="0"/>
              <a:t>non-commercial</a:t>
            </a:r>
            <a:r>
              <a:rPr lang="en-US" sz="2800" i="1" dirty="0" smtClean="0"/>
              <a:t>)</a:t>
            </a:r>
          </a:p>
          <a:p>
            <a:r>
              <a:rPr lang="en-US" sz="2800" i="1" dirty="0"/>
              <a:t>Explicit dedication of data </a:t>
            </a:r>
            <a:r>
              <a:rPr lang="en-US" sz="2800" i="1" dirty="0" smtClean="0"/>
              <a:t>… into </a:t>
            </a:r>
            <a:r>
              <a:rPr lang="en-US" sz="2800" i="1" dirty="0"/>
              <a:t>the public domain via PDDL or </a:t>
            </a:r>
            <a:r>
              <a:rPr lang="en-US" sz="2800" i="1" dirty="0" err="1" smtClean="0"/>
              <a:t>CCZero</a:t>
            </a:r>
            <a:endParaRPr lang="en-US" sz="2800" i="1" dirty="0" smtClean="0"/>
          </a:p>
          <a:p>
            <a:pPr marL="0" indent="0">
              <a:buNone/>
            </a:pPr>
            <a:endParaRPr lang="en-US" sz="2800" i="1" dirty="0"/>
          </a:p>
          <a:p>
            <a:pPr marL="0" indent="0">
              <a:buNone/>
            </a:pPr>
            <a:r>
              <a:rPr lang="en-US" sz="2800" dirty="0" smtClean="0"/>
              <a:t>Peter Murray-Rust, </a:t>
            </a:r>
            <a:r>
              <a:rPr lang="en-US" sz="2800" dirty="0"/>
              <a:t>C</a:t>
            </a:r>
            <a:r>
              <a:rPr lang="en-US" sz="2800" dirty="0" smtClean="0"/>
              <a:t>ameron </a:t>
            </a:r>
            <a:r>
              <a:rPr lang="en-US" sz="2800" dirty="0" err="1" smtClean="0"/>
              <a:t>Neylon</a:t>
            </a:r>
            <a:r>
              <a:rPr lang="en-US" sz="2800" dirty="0" smtClean="0"/>
              <a:t>, Rufus Pollock, John </a:t>
            </a:r>
            <a:r>
              <a:rPr lang="en-US" sz="2800" dirty="0" err="1" smtClean="0"/>
              <a:t>Wilbanks</a:t>
            </a:r>
            <a:endParaRPr lang="en-US" sz="2800" dirty="0" smtClean="0"/>
          </a:p>
        </p:txBody>
      </p:sp>
    </p:spTree>
    <p:extLst>
      <p:ext uri="{BB962C8B-B14F-4D97-AF65-F5344CB8AC3E}">
        <p14:creationId xmlns:p14="http://schemas.microsoft.com/office/powerpoint/2010/main" val="252465531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2474"/>
            <a:ext cx="8229600" cy="794223"/>
          </a:xfrm>
        </p:spPr>
        <p:txBody>
          <a:bodyPr>
            <a:normAutofit/>
          </a:bodyPr>
          <a:lstStyle/>
          <a:p>
            <a:r>
              <a:rPr lang="en-US" dirty="0" smtClean="0"/>
              <a:t>Panton Authors and </a:t>
            </a:r>
            <a:r>
              <a:rPr lang="en-US" dirty="0"/>
              <a:t>F</a:t>
            </a:r>
            <a:r>
              <a:rPr lang="en-US" dirty="0" smtClean="0"/>
              <a:t>ellows</a:t>
            </a:r>
            <a:endParaRPr lang="en-US" dirty="0"/>
          </a:p>
        </p:txBody>
      </p:sp>
      <p:pic>
        <p:nvPicPr>
          <p:cNvPr id="4" name="Content Placeholder 3"/>
          <p:cNvPicPr>
            <a:picLocks noGrp="1" noChangeAspect="1"/>
          </p:cNvPicPr>
          <p:nvPr>
            <p:ph idx="1"/>
          </p:nvPr>
        </p:nvPicPr>
        <p:blipFill>
          <a:blip r:embed="rId2"/>
          <a:srcRect t="14195" b="14195"/>
          <a:stretch>
            <a:fillRect/>
          </a:stretch>
        </p:blipFill>
        <p:spPr>
          <a:xfrm>
            <a:off x="1425348" y="905389"/>
            <a:ext cx="6242128" cy="3432930"/>
          </a:xfrm>
          <a:prstGeom prst="rect">
            <a:avLst/>
          </a:prstGeom>
        </p:spPr>
      </p:pic>
      <p:pic>
        <p:nvPicPr>
          <p:cNvPr id="5" name="Picture 4"/>
          <p:cNvPicPr>
            <a:picLocks noChangeAspect="1"/>
          </p:cNvPicPr>
          <p:nvPr/>
        </p:nvPicPr>
        <p:blipFill>
          <a:blip r:embed="rId3"/>
          <a:stretch>
            <a:fillRect/>
          </a:stretch>
        </p:blipFill>
        <p:spPr>
          <a:xfrm>
            <a:off x="3595992" y="4652621"/>
            <a:ext cx="5548007" cy="1898459"/>
          </a:xfrm>
          <a:prstGeom prst="rect">
            <a:avLst/>
          </a:prstGeom>
        </p:spPr>
      </p:pic>
      <p:pic>
        <p:nvPicPr>
          <p:cNvPr id="6" name="Picture 5"/>
          <p:cNvPicPr>
            <a:picLocks noChangeAspect="1"/>
          </p:cNvPicPr>
          <p:nvPr/>
        </p:nvPicPr>
        <p:blipFill>
          <a:blip r:embed="rId4"/>
          <a:stretch>
            <a:fillRect/>
          </a:stretch>
        </p:blipFill>
        <p:spPr>
          <a:xfrm>
            <a:off x="326910" y="4478930"/>
            <a:ext cx="3269082" cy="2579510"/>
          </a:xfrm>
          <a:prstGeom prst="rect">
            <a:avLst/>
          </a:prstGeom>
        </p:spPr>
      </p:pic>
    </p:spTree>
    <p:extLst>
      <p:ext uri="{BB962C8B-B14F-4D97-AF65-F5344CB8AC3E}">
        <p14:creationId xmlns:p14="http://schemas.microsoft.com/office/powerpoint/2010/main" val="96095846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of Commercial </a:t>
            </a:r>
            <a:endParaRPr lang="en-US" dirty="0"/>
          </a:p>
        </p:txBody>
      </p:sp>
    </p:spTree>
    <p:extLst>
      <p:ext uri="{BB962C8B-B14F-4D97-AF65-F5344CB8AC3E}">
        <p14:creationId xmlns:p14="http://schemas.microsoft.com/office/powerpoint/2010/main" val="6041824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a:xfrm>
            <a:off x="466295" y="1600200"/>
            <a:ext cx="8229600" cy="4525963"/>
          </a:xfrm>
        </p:spPr>
        <p:txBody>
          <a:bodyPr>
            <a:normAutofit fontScale="85000" lnSpcReduction="20000"/>
          </a:bodyPr>
          <a:lstStyle/>
          <a:p>
            <a:r>
              <a:rPr lang="en-US" dirty="0" smtClean="0"/>
              <a:t>We waste </a:t>
            </a:r>
            <a:r>
              <a:rPr lang="en-US" dirty="0" smtClean="0"/>
              <a:t>&gt; 10,000,000,000 </a:t>
            </a:r>
            <a:r>
              <a:rPr lang="en-US" dirty="0" smtClean="0"/>
              <a:t>USD of </a:t>
            </a:r>
            <a:r>
              <a:rPr lang="en-US" dirty="0" err="1" smtClean="0"/>
              <a:t>eThesis</a:t>
            </a:r>
            <a:r>
              <a:rPr lang="en-US" dirty="0" smtClean="0"/>
              <a:t> value*</a:t>
            </a:r>
          </a:p>
          <a:p>
            <a:r>
              <a:rPr lang="en-US" dirty="0" smtClean="0"/>
              <a:t>Everyone else is becoming OPEN; not Universities</a:t>
            </a:r>
          </a:p>
          <a:p>
            <a:r>
              <a:rPr lang="en-US" dirty="0" smtClean="0"/>
              <a:t>What we CAN DO NOW: </a:t>
            </a:r>
            <a:r>
              <a:rPr lang="en-US" dirty="0" err="1" smtClean="0"/>
              <a:t>ContentMining</a:t>
            </a:r>
            <a:endParaRPr lang="en-US" dirty="0" smtClean="0"/>
          </a:p>
          <a:p>
            <a:r>
              <a:rPr lang="en-US" dirty="0" smtClean="0"/>
              <a:t>What we SHOULD do: Open Notebook </a:t>
            </a:r>
            <a:r>
              <a:rPr lang="en-US" dirty="0" smtClean="0"/>
              <a:t>Science</a:t>
            </a:r>
          </a:p>
          <a:p>
            <a:r>
              <a:rPr lang="en-US" dirty="0" smtClean="0"/>
              <a:t>We don’t need commercial </a:t>
            </a:r>
            <a:r>
              <a:rPr lang="en-US" dirty="0" err="1" smtClean="0"/>
              <a:t>organisations</a:t>
            </a:r>
            <a:r>
              <a:rPr lang="en-US" dirty="0" smtClean="0"/>
              <a:t> to manage theses.</a:t>
            </a:r>
            <a:endParaRPr lang="en-US" dirty="0" smtClean="0"/>
          </a:p>
          <a:p>
            <a:r>
              <a:rPr lang="en-US" dirty="0" smtClean="0"/>
              <a:t>The time has come; We can do it now</a:t>
            </a:r>
          </a:p>
          <a:p>
            <a:pPr marL="0" indent="0">
              <a:buNone/>
            </a:pPr>
            <a:endParaRPr lang="en-US" dirty="0" smtClean="0"/>
          </a:p>
          <a:p>
            <a:pPr marL="0" indent="0">
              <a:buNone/>
            </a:pPr>
            <a:endParaRPr lang="en-US" dirty="0"/>
          </a:p>
          <a:p>
            <a:pPr marL="0" indent="0">
              <a:buNone/>
            </a:pPr>
            <a:r>
              <a:rPr lang="en-US" dirty="0" smtClean="0"/>
              <a:t>*</a:t>
            </a:r>
            <a:r>
              <a:rPr lang="en-US" sz="2600" i="1" dirty="0" smtClean="0"/>
              <a:t>My numbers are </a:t>
            </a:r>
            <a:r>
              <a:rPr lang="en-US" sz="2600" i="1" dirty="0" smtClean="0"/>
              <a:t>DEBATABLE! </a:t>
            </a:r>
            <a:r>
              <a:rPr lang="en-US" sz="2600" i="1" dirty="0" smtClean="0"/>
              <a:t>Please add your thoughts to </a:t>
            </a:r>
            <a:r>
              <a:rPr lang="en-US" sz="2600" i="1" dirty="0" smtClean="0">
                <a:hlinkClick r:id="rId2"/>
              </a:rPr>
              <a:t>http://pads.cottagelabs.com/p/</a:t>
            </a:r>
            <a:r>
              <a:rPr lang="en-US" sz="2600" i="1" dirty="0" smtClean="0">
                <a:hlinkClick r:id="rId2"/>
              </a:rPr>
              <a:t>etd2014</a:t>
            </a:r>
            <a:r>
              <a:rPr lang="en-US" sz="2600" i="1" dirty="0" smtClean="0"/>
              <a:t> or tweet #etd2014</a:t>
            </a:r>
            <a:endParaRPr lang="en-US" sz="2600" i="1" dirty="0"/>
          </a:p>
        </p:txBody>
      </p:sp>
    </p:spTree>
    <p:extLst>
      <p:ext uri="{BB962C8B-B14F-4D97-AF65-F5344CB8AC3E}">
        <p14:creationId xmlns:p14="http://schemas.microsoft.com/office/powerpoint/2010/main" val="95313861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10472"/>
          </a:xfrm>
        </p:spPr>
        <p:txBody>
          <a:bodyPr>
            <a:normAutofit fontScale="90000"/>
          </a:bodyPr>
          <a:lstStyle/>
          <a:p>
            <a:r>
              <a:rPr lang="en-US" dirty="0" smtClean="0"/>
              <a:t>Elsevier wants to control Open Data</a:t>
            </a:r>
            <a:endParaRPr lang="en-US" dirty="0"/>
          </a:p>
        </p:txBody>
      </p:sp>
      <p:pic>
        <p:nvPicPr>
          <p:cNvPr id="4" name="Picture 3"/>
          <p:cNvPicPr>
            <a:picLocks noChangeAspect="1"/>
          </p:cNvPicPr>
          <p:nvPr/>
        </p:nvPicPr>
        <p:blipFill>
          <a:blip r:embed="rId2"/>
          <a:stretch>
            <a:fillRect/>
          </a:stretch>
        </p:blipFill>
        <p:spPr>
          <a:xfrm>
            <a:off x="0" y="1402096"/>
            <a:ext cx="9144000" cy="5589535"/>
          </a:xfrm>
          <a:prstGeom prst="rect">
            <a:avLst/>
          </a:prstGeom>
        </p:spPr>
      </p:pic>
      <p:sp>
        <p:nvSpPr>
          <p:cNvPr id="5" name="Rectangle 4"/>
          <p:cNvSpPr/>
          <p:nvPr/>
        </p:nvSpPr>
        <p:spPr>
          <a:xfrm>
            <a:off x="359216" y="5759630"/>
            <a:ext cx="8531407" cy="914400"/>
          </a:xfrm>
          <a:prstGeom prst="rect">
            <a:avLst/>
          </a:prstGeom>
          <a:noFill/>
          <a:ln w="762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334748" y="4324704"/>
            <a:ext cx="2609759" cy="369332"/>
          </a:xfrm>
          <a:prstGeom prst="rect">
            <a:avLst/>
          </a:prstGeom>
          <a:noFill/>
        </p:spPr>
        <p:txBody>
          <a:bodyPr wrap="none" rtlCol="0">
            <a:spAutoFit/>
          </a:bodyPr>
          <a:lstStyle/>
          <a:p>
            <a:r>
              <a:rPr lang="en-US" dirty="0" smtClean="0"/>
              <a:t>[asked by Michelle Brook]</a:t>
            </a:r>
            <a:endParaRPr lang="en-US" dirty="0"/>
          </a:p>
        </p:txBody>
      </p:sp>
    </p:spTree>
    <p:extLst>
      <p:ext uri="{BB962C8B-B14F-4D97-AF65-F5344CB8AC3E}">
        <p14:creationId xmlns:p14="http://schemas.microsoft.com/office/powerpoint/2010/main" val="106946427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Mendeley</a:t>
            </a:r>
            <a:r>
              <a:rPr lang="en-US" dirty="0"/>
              <a:t/>
            </a:r>
            <a:br>
              <a:rPr lang="en-US" dirty="0"/>
            </a:br>
            <a:r>
              <a:rPr lang="en-US" sz="1800" dirty="0"/>
              <a:t>From Wikipedia, the free encyclopedia</a:t>
            </a:r>
          </a:p>
        </p:txBody>
      </p:sp>
      <p:sp>
        <p:nvSpPr>
          <p:cNvPr id="3" name="Content Placeholder 2"/>
          <p:cNvSpPr>
            <a:spLocks noGrp="1"/>
          </p:cNvSpPr>
          <p:nvPr>
            <p:ph idx="1"/>
          </p:nvPr>
        </p:nvSpPr>
        <p:spPr/>
        <p:txBody>
          <a:bodyPr>
            <a:normAutofit lnSpcReduction="10000"/>
          </a:bodyPr>
          <a:lstStyle/>
          <a:p>
            <a:r>
              <a:rPr lang="en-US" dirty="0" smtClean="0"/>
              <a:t>… a social media site used by many scientists to store metadata …</a:t>
            </a:r>
          </a:p>
          <a:p>
            <a:r>
              <a:rPr lang="en-US" dirty="0" smtClean="0"/>
              <a:t>… purchased by Elsevier in 2013</a:t>
            </a:r>
          </a:p>
          <a:p>
            <a:r>
              <a:rPr lang="en-US" dirty="0"/>
              <a:t>David Dobbs, in </a:t>
            </a:r>
            <a:r>
              <a:rPr lang="en-US" i="1" dirty="0"/>
              <a:t>The New Yorker</a:t>
            </a:r>
            <a:r>
              <a:rPr lang="en-US" i="1" dirty="0" smtClean="0"/>
              <a:t>, described motive as: </a:t>
            </a:r>
          </a:p>
          <a:p>
            <a:pPr lvl="1"/>
            <a:r>
              <a:rPr lang="en-US" b="1" i="1" dirty="0" smtClean="0"/>
              <a:t>to </a:t>
            </a:r>
            <a:r>
              <a:rPr lang="en-US" b="1" i="1" dirty="0"/>
              <a:t>acquire its user data</a:t>
            </a:r>
            <a:r>
              <a:rPr lang="en-US" i="1" dirty="0"/>
              <a:t>, </a:t>
            </a:r>
            <a:endParaRPr lang="en-US" i="1" dirty="0" smtClean="0"/>
          </a:p>
          <a:p>
            <a:pPr lvl="1"/>
            <a:r>
              <a:rPr lang="en-US" b="1" i="1" dirty="0" smtClean="0"/>
              <a:t>to destroy </a:t>
            </a:r>
            <a:r>
              <a:rPr lang="en-US" b="1" i="1" dirty="0"/>
              <a:t>or coöpt an open-science icon that threatens its business model</a:t>
            </a:r>
            <a:r>
              <a:rPr lang="en-US" b="1" i="1" dirty="0" smtClean="0"/>
              <a:t>.</a:t>
            </a:r>
            <a:endParaRPr lang="en-US" b="1" i="1" dirty="0"/>
          </a:p>
          <a:p>
            <a:r>
              <a:rPr lang="en-US" dirty="0" smtClean="0"/>
              <a:t>PM-R: </a:t>
            </a:r>
            <a:r>
              <a:rPr lang="en-US" dirty="0" err="1" smtClean="0"/>
              <a:t>Mendeley</a:t>
            </a:r>
            <a:r>
              <a:rPr lang="en-US" dirty="0" smtClean="0"/>
              <a:t> can also Snoop and Control</a:t>
            </a:r>
          </a:p>
          <a:p>
            <a:pPr marL="0" indent="0">
              <a:buNone/>
            </a:pPr>
            <a:endParaRPr lang="en-US" dirty="0"/>
          </a:p>
        </p:txBody>
      </p:sp>
    </p:spTree>
    <p:extLst>
      <p:ext uri="{BB962C8B-B14F-4D97-AF65-F5344CB8AC3E}">
        <p14:creationId xmlns:p14="http://schemas.microsoft.com/office/powerpoint/2010/main" val="215153556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ways for Theses</a:t>
            </a:r>
            <a:endParaRPr lang="en-US" dirty="0"/>
          </a:p>
        </p:txBody>
      </p:sp>
      <p:sp>
        <p:nvSpPr>
          <p:cNvPr id="3" name="Content Placeholder 2"/>
          <p:cNvSpPr>
            <a:spLocks noGrp="1"/>
          </p:cNvSpPr>
          <p:nvPr>
            <p:ph idx="1"/>
          </p:nvPr>
        </p:nvSpPr>
        <p:spPr/>
        <p:txBody>
          <a:bodyPr/>
          <a:lstStyle/>
          <a:p>
            <a:r>
              <a:rPr lang="en-US" dirty="0" smtClean="0"/>
              <a:t>Content Mining</a:t>
            </a:r>
          </a:p>
          <a:p>
            <a:r>
              <a:rPr lang="en-US" dirty="0" smtClean="0"/>
              <a:t>Open Notebook Theses</a:t>
            </a:r>
            <a:endParaRPr lang="en-US" dirty="0"/>
          </a:p>
        </p:txBody>
      </p:sp>
    </p:spTree>
    <p:extLst>
      <p:ext uri="{BB962C8B-B14F-4D97-AF65-F5344CB8AC3E}">
        <p14:creationId xmlns:p14="http://schemas.microsoft.com/office/powerpoint/2010/main" val="179288257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7004" y="173354"/>
            <a:ext cx="7945915" cy="904172"/>
          </a:xfrm>
        </p:spPr>
        <p:txBody>
          <a:bodyPr>
            <a:normAutofit fontScale="90000"/>
          </a:bodyPr>
          <a:lstStyle/>
          <a:p>
            <a:r>
              <a:rPr lang="en-US" dirty="0" smtClean="0"/>
              <a:t>Traditional Research and Publication</a:t>
            </a:r>
            <a:endParaRPr lang="en-US" dirty="0"/>
          </a:p>
        </p:txBody>
      </p:sp>
      <p:sp>
        <p:nvSpPr>
          <p:cNvPr id="4" name="Oval 3"/>
          <p:cNvSpPr/>
          <p:nvPr/>
        </p:nvSpPr>
        <p:spPr>
          <a:xfrm>
            <a:off x="547004" y="3466038"/>
            <a:ext cx="2368008" cy="89793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smtClean="0"/>
              <a:t>“Lab” work</a:t>
            </a:r>
            <a:endParaRPr lang="en-US" sz="2400" dirty="0"/>
          </a:p>
        </p:txBody>
      </p:sp>
      <p:cxnSp>
        <p:nvCxnSpPr>
          <p:cNvPr id="6" name="Straight Arrow Connector 5"/>
          <p:cNvCxnSpPr/>
          <p:nvPr/>
        </p:nvCxnSpPr>
        <p:spPr>
          <a:xfrm>
            <a:off x="2719788" y="3902180"/>
            <a:ext cx="910872"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3630660" y="3453211"/>
            <a:ext cx="1937206" cy="112883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smtClean="0"/>
              <a:t>paper/thesis</a:t>
            </a:r>
            <a:endParaRPr lang="en-US" sz="2400" dirty="0"/>
          </a:p>
        </p:txBody>
      </p:sp>
      <p:cxnSp>
        <p:nvCxnSpPr>
          <p:cNvPr id="9" name="Curved Connector 8"/>
          <p:cNvCxnSpPr>
            <a:stCxn id="7" idx="6"/>
            <a:endCxn id="7" idx="7"/>
          </p:cNvCxnSpPr>
          <p:nvPr/>
        </p:nvCxnSpPr>
        <p:spPr>
          <a:xfrm flipH="1" flipV="1">
            <a:off x="5284169" y="3618525"/>
            <a:ext cx="283697" cy="399104"/>
          </a:xfrm>
          <a:prstGeom prst="curvedConnector4">
            <a:avLst>
              <a:gd name="adj1" fmla="val -80579"/>
              <a:gd name="adj2" fmla="val 198700"/>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5567866" y="4054580"/>
            <a:ext cx="910872"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2915012" y="3433859"/>
            <a:ext cx="715648" cy="369332"/>
          </a:xfrm>
          <a:prstGeom prst="rect">
            <a:avLst/>
          </a:prstGeom>
        </p:spPr>
        <p:txBody>
          <a:bodyPr wrap="none">
            <a:spAutoFit/>
          </a:bodyPr>
          <a:lstStyle/>
          <a:p>
            <a:r>
              <a:rPr lang="en-US" dirty="0" smtClean="0"/>
              <a:t>Write</a:t>
            </a:r>
            <a:endParaRPr lang="en-US" dirty="0"/>
          </a:p>
        </p:txBody>
      </p:sp>
      <p:sp>
        <p:nvSpPr>
          <p:cNvPr id="17" name="Rectangle 16"/>
          <p:cNvSpPr/>
          <p:nvPr/>
        </p:nvSpPr>
        <p:spPr>
          <a:xfrm>
            <a:off x="5210042" y="2778115"/>
            <a:ext cx="870626" cy="369332"/>
          </a:xfrm>
          <a:prstGeom prst="rect">
            <a:avLst/>
          </a:prstGeom>
        </p:spPr>
        <p:txBody>
          <a:bodyPr wrap="none">
            <a:spAutoFit/>
          </a:bodyPr>
          <a:lstStyle/>
          <a:p>
            <a:r>
              <a:rPr lang="en-US" dirty="0" smtClean="0"/>
              <a:t>rewrite</a:t>
            </a:r>
            <a:endParaRPr lang="en-US" dirty="0"/>
          </a:p>
        </p:txBody>
      </p:sp>
      <p:cxnSp>
        <p:nvCxnSpPr>
          <p:cNvPr id="20" name="Curved Connector 19"/>
          <p:cNvCxnSpPr/>
          <p:nvPr/>
        </p:nvCxnSpPr>
        <p:spPr>
          <a:xfrm flipH="1">
            <a:off x="2219449" y="4017629"/>
            <a:ext cx="3348417" cy="346347"/>
          </a:xfrm>
          <a:prstGeom prst="curvedConnector5">
            <a:avLst>
              <a:gd name="adj1" fmla="val -6827"/>
              <a:gd name="adj2" fmla="val 228966"/>
              <a:gd name="adj3" fmla="val 99617"/>
            </a:avLst>
          </a:prstGeom>
          <a:ln>
            <a:tailEnd type="arrow"/>
          </a:ln>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2954723" y="4922045"/>
            <a:ext cx="1582484" cy="369332"/>
          </a:xfrm>
          <a:prstGeom prst="rect">
            <a:avLst/>
          </a:prstGeom>
        </p:spPr>
        <p:txBody>
          <a:bodyPr wrap="none">
            <a:spAutoFit/>
          </a:bodyPr>
          <a:lstStyle/>
          <a:p>
            <a:r>
              <a:rPr lang="en-US" dirty="0" smtClean="0"/>
              <a:t>Re-experiment</a:t>
            </a:r>
            <a:endParaRPr lang="en-US" dirty="0"/>
          </a:p>
        </p:txBody>
      </p:sp>
      <p:sp>
        <p:nvSpPr>
          <p:cNvPr id="23" name="Rectangle 22"/>
          <p:cNvSpPr/>
          <p:nvPr/>
        </p:nvSpPr>
        <p:spPr>
          <a:xfrm>
            <a:off x="6591669" y="3717513"/>
            <a:ext cx="1554862" cy="461665"/>
          </a:xfrm>
          <a:prstGeom prst="rect">
            <a:avLst/>
          </a:prstGeom>
        </p:spPr>
        <p:txBody>
          <a:bodyPr wrap="square">
            <a:spAutoFit/>
          </a:bodyPr>
          <a:lstStyle/>
          <a:p>
            <a:r>
              <a:rPr lang="en-US" sz="2400" dirty="0" smtClean="0"/>
              <a:t>publish</a:t>
            </a:r>
            <a:endParaRPr lang="en-US" sz="2400" dirty="0"/>
          </a:p>
        </p:txBody>
      </p:sp>
      <p:sp>
        <p:nvSpPr>
          <p:cNvPr id="24" name="Cloud 23"/>
          <p:cNvSpPr/>
          <p:nvPr/>
        </p:nvSpPr>
        <p:spPr>
          <a:xfrm>
            <a:off x="2264352" y="2067821"/>
            <a:ext cx="561179" cy="487452"/>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4000" dirty="0"/>
          </a:p>
        </p:txBody>
      </p:sp>
      <p:cxnSp>
        <p:nvCxnSpPr>
          <p:cNvPr id="25" name="Straight Arrow Connector 24"/>
          <p:cNvCxnSpPr/>
          <p:nvPr/>
        </p:nvCxnSpPr>
        <p:spPr>
          <a:xfrm flipV="1">
            <a:off x="1766092" y="2555273"/>
            <a:ext cx="650660" cy="8859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a:off x="3886547" y="2861385"/>
            <a:ext cx="650660" cy="604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4284429" y="2860316"/>
            <a:ext cx="505555" cy="369332"/>
          </a:xfrm>
          <a:prstGeom prst="rect">
            <a:avLst/>
          </a:prstGeom>
        </p:spPr>
        <p:txBody>
          <a:bodyPr wrap="none">
            <a:spAutoFit/>
          </a:bodyPr>
          <a:lstStyle/>
          <a:p>
            <a:r>
              <a:rPr lang="en-US" dirty="0" smtClean="0"/>
              <a:t>???</a:t>
            </a:r>
            <a:endParaRPr lang="en-US" dirty="0"/>
          </a:p>
        </p:txBody>
      </p:sp>
      <p:sp>
        <p:nvSpPr>
          <p:cNvPr id="30" name="Rectangle 29"/>
          <p:cNvSpPr/>
          <p:nvPr/>
        </p:nvSpPr>
        <p:spPr>
          <a:xfrm>
            <a:off x="818638" y="4499332"/>
            <a:ext cx="2296788" cy="461665"/>
          </a:xfrm>
          <a:prstGeom prst="rect">
            <a:avLst/>
          </a:prstGeom>
        </p:spPr>
        <p:txBody>
          <a:bodyPr wrap="square">
            <a:spAutoFit/>
          </a:bodyPr>
          <a:lstStyle/>
          <a:p>
            <a:r>
              <a:rPr lang="en-US" sz="2400" i="1" dirty="0" smtClean="0"/>
              <a:t>Validation??</a:t>
            </a:r>
            <a:endParaRPr lang="en-US" sz="2400" i="1" dirty="0"/>
          </a:p>
        </p:txBody>
      </p:sp>
      <p:sp>
        <p:nvSpPr>
          <p:cNvPr id="31" name="Rectangle 30"/>
          <p:cNvSpPr/>
          <p:nvPr/>
        </p:nvSpPr>
        <p:spPr>
          <a:xfrm>
            <a:off x="2924367" y="1900667"/>
            <a:ext cx="706293" cy="369332"/>
          </a:xfrm>
          <a:prstGeom prst="rect">
            <a:avLst/>
          </a:prstGeom>
        </p:spPr>
        <p:txBody>
          <a:bodyPr wrap="none">
            <a:spAutoFit/>
          </a:bodyPr>
          <a:lstStyle/>
          <a:p>
            <a:r>
              <a:rPr lang="en-US" dirty="0" smtClean="0"/>
              <a:t>DATA</a:t>
            </a:r>
            <a:endParaRPr lang="en-US" dirty="0"/>
          </a:p>
        </p:txBody>
      </p:sp>
      <p:sp>
        <p:nvSpPr>
          <p:cNvPr id="32" name="Cloud 31"/>
          <p:cNvSpPr/>
          <p:nvPr/>
        </p:nvSpPr>
        <p:spPr>
          <a:xfrm>
            <a:off x="3115426" y="2463947"/>
            <a:ext cx="561179" cy="487452"/>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4000" dirty="0"/>
          </a:p>
        </p:txBody>
      </p:sp>
      <p:sp>
        <p:nvSpPr>
          <p:cNvPr id="33" name="Cloud 32"/>
          <p:cNvSpPr/>
          <p:nvPr/>
        </p:nvSpPr>
        <p:spPr>
          <a:xfrm>
            <a:off x="3686323" y="1885169"/>
            <a:ext cx="561179" cy="487452"/>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4000" dirty="0"/>
          </a:p>
        </p:txBody>
      </p:sp>
      <p:cxnSp>
        <p:nvCxnSpPr>
          <p:cNvPr id="34" name="Straight Arrow Connector 33"/>
          <p:cNvCxnSpPr/>
          <p:nvPr/>
        </p:nvCxnSpPr>
        <p:spPr>
          <a:xfrm flipV="1">
            <a:off x="2252748" y="2951399"/>
            <a:ext cx="862678" cy="54740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7" name="Oval 36"/>
          <p:cNvSpPr/>
          <p:nvPr/>
        </p:nvSpPr>
        <p:spPr>
          <a:xfrm>
            <a:off x="6209325" y="3453211"/>
            <a:ext cx="1937206" cy="1128836"/>
          </a:xfrm>
          <a:prstGeom prst="ellipse">
            <a:avLst/>
          </a:prstGeom>
          <a:noFill/>
          <a:ln w="76200" cmpd="sng">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2400" dirty="0"/>
          </a:p>
        </p:txBody>
      </p:sp>
      <p:sp>
        <p:nvSpPr>
          <p:cNvPr id="38" name="TextBox 37"/>
          <p:cNvSpPr txBox="1"/>
          <p:nvPr/>
        </p:nvSpPr>
        <p:spPr>
          <a:xfrm>
            <a:off x="6080668" y="4719187"/>
            <a:ext cx="3033052" cy="954107"/>
          </a:xfrm>
          <a:prstGeom prst="rect">
            <a:avLst/>
          </a:prstGeom>
          <a:noFill/>
        </p:spPr>
        <p:txBody>
          <a:bodyPr wrap="none" rtlCol="0">
            <a:spAutoFit/>
          </a:bodyPr>
          <a:lstStyle/>
          <a:p>
            <a:r>
              <a:rPr lang="en-US" sz="2800" b="1" dirty="0" smtClean="0">
                <a:solidFill>
                  <a:srgbClr val="FF0000"/>
                </a:solidFill>
              </a:rPr>
              <a:t>output  often </a:t>
            </a:r>
          </a:p>
          <a:p>
            <a:r>
              <a:rPr lang="en-US" sz="2800" b="1" dirty="0">
                <a:solidFill>
                  <a:srgbClr val="FF0000"/>
                </a:solidFill>
              </a:rPr>
              <a:t>s</a:t>
            </a:r>
            <a:r>
              <a:rPr lang="en-US" sz="2800" b="1" dirty="0" smtClean="0">
                <a:solidFill>
                  <a:srgbClr val="FF0000"/>
                </a:solidFill>
              </a:rPr>
              <a:t>eriously restricted </a:t>
            </a:r>
          </a:p>
        </p:txBody>
      </p:sp>
      <p:sp>
        <p:nvSpPr>
          <p:cNvPr id="26" name="Oval 25"/>
          <p:cNvSpPr/>
          <p:nvPr/>
        </p:nvSpPr>
        <p:spPr>
          <a:xfrm>
            <a:off x="320366" y="1632589"/>
            <a:ext cx="5760302" cy="4221711"/>
          </a:xfrm>
          <a:prstGeom prst="ellipse">
            <a:avLst/>
          </a:prstGeom>
          <a:noFill/>
          <a:ln w="76200" cmpd="sng">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2400" dirty="0"/>
          </a:p>
        </p:txBody>
      </p:sp>
    </p:spTree>
    <p:extLst>
      <p:ext uri="{BB962C8B-B14F-4D97-AF65-F5344CB8AC3E}">
        <p14:creationId xmlns:p14="http://schemas.microsoft.com/office/powerpoint/2010/main" val="398109666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Content-Mining (TDM)</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Now COMPLETELY LEGAL IN UK since 2014-06-01 …</a:t>
            </a:r>
          </a:p>
          <a:p>
            <a:r>
              <a:rPr lang="en-US" dirty="0" smtClean="0"/>
              <a:t>… Whatever the publishers tell you. Do NOT sign their APIs</a:t>
            </a:r>
          </a:p>
          <a:p>
            <a:r>
              <a:rPr lang="en-US" dirty="0" err="1" smtClean="0"/>
              <a:t>Contentmine.org</a:t>
            </a:r>
            <a:r>
              <a:rPr lang="en-US" dirty="0" smtClean="0"/>
              <a:t> …</a:t>
            </a:r>
          </a:p>
          <a:p>
            <a:r>
              <a:rPr lang="en-US" dirty="0" smtClean="0"/>
              <a:t>… sponsored by </a:t>
            </a:r>
            <a:r>
              <a:rPr lang="en-US" dirty="0" err="1" smtClean="0"/>
              <a:t>Shuttleworth</a:t>
            </a:r>
            <a:r>
              <a:rPr lang="en-US" dirty="0" smtClean="0"/>
              <a:t> Foundation …</a:t>
            </a:r>
          </a:p>
          <a:p>
            <a:r>
              <a:rPr lang="en-US" dirty="0" smtClean="0"/>
              <a:t>… to extract 100,000,000 facts from scientific literature</a:t>
            </a:r>
          </a:p>
          <a:p>
            <a:endParaRPr lang="en-US" dirty="0"/>
          </a:p>
          <a:p>
            <a:r>
              <a:rPr lang="en-US" i="1" dirty="0" smtClean="0"/>
              <a:t>And STM publishers are throwing millions to stop us</a:t>
            </a:r>
            <a:endParaRPr lang="en-US" i="1" dirty="0"/>
          </a:p>
        </p:txBody>
      </p:sp>
    </p:spTree>
    <p:extLst>
      <p:ext uri="{BB962C8B-B14F-4D97-AF65-F5344CB8AC3E}">
        <p14:creationId xmlns:p14="http://schemas.microsoft.com/office/powerpoint/2010/main" val="102092426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83934" y="2887997"/>
            <a:ext cx="3143556" cy="3466335"/>
          </a:xfrm>
        </p:spPr>
        <p:txBody>
          <a:bodyPr>
            <a:normAutofit/>
          </a:bodyPr>
          <a:lstStyle/>
          <a:p>
            <a:r>
              <a:rPr lang="en-GB" sz="2800" dirty="0" smtClean="0"/>
              <a:t>But we can now turn PDFs into Science</a:t>
            </a:r>
            <a:endParaRPr lang="en-GB" sz="2800" dirty="0"/>
          </a:p>
        </p:txBody>
      </p:sp>
      <p:pic>
        <p:nvPicPr>
          <p:cNvPr id="14338" name="Picture 2" descr="http://upload.wikimedia.org/wikipedia/commons/thumb/2/2c/McD-Big-Mac.jpg/220px-McD-Big-Mac.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1412776"/>
            <a:ext cx="2095500" cy="1809751"/>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File:Cow female black white.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36096" y="1292163"/>
            <a:ext cx="3072623" cy="2050976"/>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p:cNvSpPr txBox="1">
            <a:spLocks/>
          </p:cNvSpPr>
          <p:nvPr/>
        </p:nvSpPr>
        <p:spPr>
          <a:xfrm>
            <a:off x="107504" y="28952"/>
            <a:ext cx="8788896"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dirty="0" smtClean="0"/>
              <a:t>We can’t turn a hamburger into a cow</a:t>
            </a:r>
            <a:endParaRPr lang="en-GB" dirty="0"/>
          </a:p>
        </p:txBody>
      </p:sp>
      <p:pic>
        <p:nvPicPr>
          <p:cNvPr id="1434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0722" y="4077072"/>
            <a:ext cx="2781192" cy="25467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8" name="Group 7"/>
          <p:cNvGrpSpPr/>
          <p:nvPr/>
        </p:nvGrpSpPr>
        <p:grpSpPr>
          <a:xfrm>
            <a:off x="6732240" y="4073281"/>
            <a:ext cx="1562100" cy="2634208"/>
            <a:chOff x="3754985" y="3068960"/>
            <a:chExt cx="1562100" cy="2634208"/>
          </a:xfrm>
        </p:grpSpPr>
        <p:pic>
          <p:nvPicPr>
            <p:cNvPr id="9"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54985" y="4941168"/>
              <a:ext cx="1562100" cy="76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50235" y="3068960"/>
              <a:ext cx="1466850" cy="1552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4" name="Right Arrow 3"/>
          <p:cNvSpPr/>
          <p:nvPr/>
        </p:nvSpPr>
        <p:spPr>
          <a:xfrm>
            <a:off x="3779912" y="5625856"/>
            <a:ext cx="2448272" cy="319633"/>
          </a:xfrm>
          <a:prstGeom prst="right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7504809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6090"/>
          </a:xfrm>
        </p:spPr>
        <p:txBody>
          <a:bodyPr>
            <a:normAutofit fontScale="90000"/>
          </a:bodyPr>
          <a:lstStyle/>
          <a:p>
            <a:r>
              <a:rPr lang="en-GB" dirty="0" smtClean="0"/>
              <a:t>How a machine reads a chemical thesis</a:t>
            </a:r>
            <a:endParaRPr lang="en-GB" dirty="0"/>
          </a:p>
        </p:txBody>
      </p:sp>
      <p:pic>
        <p:nvPicPr>
          <p:cNvPr id="4227" name="Picture 1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3223" y="1124744"/>
            <a:ext cx="769620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5" name="Title 1"/>
          <p:cNvSpPr txBox="1">
            <a:spLocks/>
          </p:cNvSpPr>
          <p:nvPr/>
        </p:nvSpPr>
        <p:spPr>
          <a:xfrm>
            <a:off x="609600" y="5925344"/>
            <a:ext cx="8229600" cy="706090"/>
          </a:xfrm>
          <a:prstGeom prst="rect">
            <a:avLst/>
          </a:prstGeom>
        </p:spPr>
        <p:txBody>
          <a:bodyPr vert="horz" lIns="91440" tIns="45720" rIns="91440" bIns="45720" rtlCol="0" anchor="ctr">
            <a:normAutofit fontScale="75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dirty="0" smtClean="0"/>
              <a:t>nodes are compounds; arrows are reactions</a:t>
            </a:r>
            <a:endParaRPr lang="en-GB" dirty="0"/>
          </a:p>
        </p:txBody>
      </p:sp>
    </p:spTree>
    <p:extLst>
      <p:ext uri="{BB962C8B-B14F-4D97-AF65-F5344CB8AC3E}">
        <p14:creationId xmlns:p14="http://schemas.microsoft.com/office/powerpoint/2010/main" val="3648659358"/>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37402" y="620688"/>
            <a:ext cx="6748066" cy="584775"/>
          </a:xfrm>
          <a:prstGeom prst="rect">
            <a:avLst/>
          </a:prstGeom>
          <a:noFill/>
        </p:spPr>
        <p:txBody>
          <a:bodyPr wrap="none" rtlCol="0">
            <a:spAutoFit/>
          </a:bodyPr>
          <a:lstStyle/>
          <a:p>
            <a:pPr algn="ctr"/>
            <a:r>
              <a:rPr lang="en-GB" sz="3200" dirty="0" smtClean="0"/>
              <a:t>PROPERTIES (Name-Value-Units-Error)</a:t>
            </a:r>
            <a:endParaRPr lang="en-GB" sz="3200"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4077072"/>
            <a:ext cx="8045475" cy="5363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7217" y="1228878"/>
            <a:ext cx="5367071" cy="8945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150" y="2908891"/>
            <a:ext cx="9306362" cy="6523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2987824" y="1844114"/>
            <a:ext cx="1178528" cy="584775"/>
          </a:xfrm>
          <a:prstGeom prst="rect">
            <a:avLst/>
          </a:prstGeom>
          <a:noFill/>
        </p:spPr>
        <p:txBody>
          <a:bodyPr wrap="none" rtlCol="0">
            <a:spAutoFit/>
          </a:bodyPr>
          <a:lstStyle/>
          <a:p>
            <a:r>
              <a:rPr lang="en-GB" sz="3200" dirty="0" smtClean="0">
                <a:solidFill>
                  <a:srgbClr val="FF0000"/>
                </a:solidFill>
              </a:rPr>
              <a:t>Name</a:t>
            </a:r>
            <a:endParaRPr lang="en-GB" sz="3200" dirty="0">
              <a:solidFill>
                <a:srgbClr val="FF0000"/>
              </a:solidFill>
            </a:endParaRPr>
          </a:p>
        </p:txBody>
      </p:sp>
      <p:sp>
        <p:nvSpPr>
          <p:cNvPr id="10" name="TextBox 9"/>
          <p:cNvSpPr txBox="1"/>
          <p:nvPr/>
        </p:nvSpPr>
        <p:spPr>
          <a:xfrm>
            <a:off x="4599281" y="1844528"/>
            <a:ext cx="1106008" cy="584775"/>
          </a:xfrm>
          <a:prstGeom prst="rect">
            <a:avLst/>
          </a:prstGeom>
          <a:noFill/>
        </p:spPr>
        <p:txBody>
          <a:bodyPr wrap="none" rtlCol="0">
            <a:spAutoFit/>
          </a:bodyPr>
          <a:lstStyle/>
          <a:p>
            <a:r>
              <a:rPr lang="en-GB" sz="3200" dirty="0" smtClean="0">
                <a:solidFill>
                  <a:srgbClr val="FF0000"/>
                </a:solidFill>
              </a:rPr>
              <a:t>Value</a:t>
            </a:r>
            <a:endParaRPr lang="en-GB" sz="3200" dirty="0">
              <a:solidFill>
                <a:srgbClr val="FF0000"/>
              </a:solidFill>
            </a:endParaRPr>
          </a:p>
        </p:txBody>
      </p:sp>
      <p:sp>
        <p:nvSpPr>
          <p:cNvPr id="11" name="TextBox 10"/>
          <p:cNvSpPr txBox="1"/>
          <p:nvPr/>
        </p:nvSpPr>
        <p:spPr>
          <a:xfrm>
            <a:off x="6156176" y="1829214"/>
            <a:ext cx="1056700" cy="584775"/>
          </a:xfrm>
          <a:prstGeom prst="rect">
            <a:avLst/>
          </a:prstGeom>
          <a:noFill/>
        </p:spPr>
        <p:txBody>
          <a:bodyPr wrap="none" rtlCol="0">
            <a:spAutoFit/>
          </a:bodyPr>
          <a:lstStyle/>
          <a:p>
            <a:r>
              <a:rPr lang="en-GB" sz="3200" dirty="0" smtClean="0">
                <a:solidFill>
                  <a:srgbClr val="FF0000"/>
                </a:solidFill>
              </a:rPr>
              <a:t>Units</a:t>
            </a:r>
            <a:endParaRPr lang="en-GB" sz="3200" dirty="0">
              <a:solidFill>
                <a:srgbClr val="FF0000"/>
              </a:solidFill>
            </a:endParaRPr>
          </a:p>
        </p:txBody>
      </p:sp>
      <p:sp>
        <p:nvSpPr>
          <p:cNvPr id="13" name="TextBox 12"/>
          <p:cNvSpPr txBox="1"/>
          <p:nvPr/>
        </p:nvSpPr>
        <p:spPr>
          <a:xfrm>
            <a:off x="2774772" y="2429303"/>
            <a:ext cx="449162" cy="584775"/>
          </a:xfrm>
          <a:prstGeom prst="rect">
            <a:avLst/>
          </a:prstGeom>
          <a:noFill/>
        </p:spPr>
        <p:txBody>
          <a:bodyPr wrap="none" rtlCol="0">
            <a:spAutoFit/>
          </a:bodyPr>
          <a:lstStyle/>
          <a:p>
            <a:r>
              <a:rPr lang="en-GB" sz="3200" dirty="0" smtClean="0">
                <a:solidFill>
                  <a:srgbClr val="FF0000"/>
                </a:solidFill>
              </a:rPr>
              <a:t>N</a:t>
            </a:r>
            <a:endParaRPr lang="en-GB" sz="3200" dirty="0">
              <a:solidFill>
                <a:srgbClr val="FF0000"/>
              </a:solidFill>
            </a:endParaRPr>
          </a:p>
        </p:txBody>
      </p:sp>
      <p:sp>
        <p:nvSpPr>
          <p:cNvPr id="14" name="TextBox 13"/>
          <p:cNvSpPr txBox="1"/>
          <p:nvPr/>
        </p:nvSpPr>
        <p:spPr>
          <a:xfrm>
            <a:off x="1967193" y="2413989"/>
            <a:ext cx="417102" cy="584775"/>
          </a:xfrm>
          <a:prstGeom prst="rect">
            <a:avLst/>
          </a:prstGeom>
          <a:noFill/>
        </p:spPr>
        <p:txBody>
          <a:bodyPr wrap="none" rtlCol="0">
            <a:spAutoFit/>
          </a:bodyPr>
          <a:lstStyle/>
          <a:p>
            <a:r>
              <a:rPr lang="en-GB" sz="3200" dirty="0" smtClean="0">
                <a:solidFill>
                  <a:srgbClr val="FF0000"/>
                </a:solidFill>
              </a:rPr>
              <a:t>V</a:t>
            </a:r>
            <a:endParaRPr lang="en-GB" sz="3200" dirty="0">
              <a:solidFill>
                <a:srgbClr val="FF0000"/>
              </a:solidFill>
            </a:endParaRPr>
          </a:p>
        </p:txBody>
      </p:sp>
      <p:sp>
        <p:nvSpPr>
          <p:cNvPr id="15" name="TextBox 14"/>
          <p:cNvSpPr txBox="1"/>
          <p:nvPr/>
        </p:nvSpPr>
        <p:spPr>
          <a:xfrm>
            <a:off x="2316788" y="2429303"/>
            <a:ext cx="447558" cy="584775"/>
          </a:xfrm>
          <a:prstGeom prst="rect">
            <a:avLst/>
          </a:prstGeom>
          <a:noFill/>
        </p:spPr>
        <p:txBody>
          <a:bodyPr wrap="none" rtlCol="0">
            <a:spAutoFit/>
          </a:bodyPr>
          <a:lstStyle/>
          <a:p>
            <a:r>
              <a:rPr lang="en-GB" sz="3200" dirty="0" smtClean="0">
                <a:solidFill>
                  <a:srgbClr val="FF0000"/>
                </a:solidFill>
              </a:rPr>
              <a:t>U</a:t>
            </a:r>
            <a:endParaRPr lang="en-GB" sz="3200" dirty="0">
              <a:solidFill>
                <a:srgbClr val="FF0000"/>
              </a:solidFill>
            </a:endParaRPr>
          </a:p>
        </p:txBody>
      </p:sp>
      <p:sp>
        <p:nvSpPr>
          <p:cNvPr id="5" name="Rectangle 4"/>
          <p:cNvSpPr/>
          <p:nvPr/>
        </p:nvSpPr>
        <p:spPr>
          <a:xfrm>
            <a:off x="4480752" y="2932159"/>
            <a:ext cx="2323496" cy="3600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 </a:t>
            </a:r>
            <a:endParaRPr lang="en-GB" dirty="0"/>
          </a:p>
        </p:txBody>
      </p:sp>
      <p:sp>
        <p:nvSpPr>
          <p:cNvPr id="17" name="Rectangle 16"/>
          <p:cNvSpPr/>
          <p:nvPr/>
        </p:nvSpPr>
        <p:spPr>
          <a:xfrm>
            <a:off x="2175744" y="2932159"/>
            <a:ext cx="1820192" cy="3600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 </a:t>
            </a:r>
            <a:endParaRPr lang="en-GB" dirty="0"/>
          </a:p>
        </p:txBody>
      </p:sp>
      <p:sp>
        <p:nvSpPr>
          <p:cNvPr id="18" name="Rectangle 17"/>
          <p:cNvSpPr/>
          <p:nvPr/>
        </p:nvSpPr>
        <p:spPr>
          <a:xfrm>
            <a:off x="1797216" y="1412776"/>
            <a:ext cx="5415659" cy="57606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 </a:t>
            </a:r>
            <a:endParaRPr lang="en-GB" dirty="0"/>
          </a:p>
        </p:txBody>
      </p:sp>
      <p:sp>
        <p:nvSpPr>
          <p:cNvPr id="19" name="TextBox 18"/>
          <p:cNvSpPr txBox="1"/>
          <p:nvPr/>
        </p:nvSpPr>
        <p:spPr>
          <a:xfrm>
            <a:off x="5326780" y="2408335"/>
            <a:ext cx="449162" cy="584775"/>
          </a:xfrm>
          <a:prstGeom prst="rect">
            <a:avLst/>
          </a:prstGeom>
          <a:noFill/>
        </p:spPr>
        <p:txBody>
          <a:bodyPr wrap="none" rtlCol="0">
            <a:spAutoFit/>
          </a:bodyPr>
          <a:lstStyle/>
          <a:p>
            <a:r>
              <a:rPr lang="en-GB" sz="3200" dirty="0" smtClean="0">
                <a:solidFill>
                  <a:srgbClr val="FF0000"/>
                </a:solidFill>
              </a:rPr>
              <a:t>N</a:t>
            </a:r>
            <a:endParaRPr lang="en-GB" sz="3200" dirty="0">
              <a:solidFill>
                <a:srgbClr val="FF0000"/>
              </a:solidFill>
            </a:endParaRPr>
          </a:p>
        </p:txBody>
      </p:sp>
      <p:sp>
        <p:nvSpPr>
          <p:cNvPr id="20" name="TextBox 19"/>
          <p:cNvSpPr txBox="1"/>
          <p:nvPr/>
        </p:nvSpPr>
        <p:spPr>
          <a:xfrm>
            <a:off x="4519201" y="2393021"/>
            <a:ext cx="417102" cy="584775"/>
          </a:xfrm>
          <a:prstGeom prst="rect">
            <a:avLst/>
          </a:prstGeom>
          <a:noFill/>
        </p:spPr>
        <p:txBody>
          <a:bodyPr wrap="none" rtlCol="0">
            <a:spAutoFit/>
          </a:bodyPr>
          <a:lstStyle/>
          <a:p>
            <a:r>
              <a:rPr lang="en-GB" sz="3200" dirty="0" smtClean="0">
                <a:solidFill>
                  <a:srgbClr val="FF0000"/>
                </a:solidFill>
              </a:rPr>
              <a:t>V</a:t>
            </a:r>
            <a:endParaRPr lang="en-GB" sz="3200" dirty="0">
              <a:solidFill>
                <a:srgbClr val="FF0000"/>
              </a:solidFill>
            </a:endParaRPr>
          </a:p>
        </p:txBody>
      </p:sp>
      <p:sp>
        <p:nvSpPr>
          <p:cNvPr id="21" name="TextBox 20"/>
          <p:cNvSpPr txBox="1"/>
          <p:nvPr/>
        </p:nvSpPr>
        <p:spPr>
          <a:xfrm>
            <a:off x="4868796" y="2408335"/>
            <a:ext cx="447558" cy="584775"/>
          </a:xfrm>
          <a:prstGeom prst="rect">
            <a:avLst/>
          </a:prstGeom>
          <a:noFill/>
        </p:spPr>
        <p:txBody>
          <a:bodyPr wrap="none" rtlCol="0">
            <a:spAutoFit/>
          </a:bodyPr>
          <a:lstStyle/>
          <a:p>
            <a:r>
              <a:rPr lang="en-GB" sz="3200" dirty="0" smtClean="0">
                <a:solidFill>
                  <a:srgbClr val="FF0000"/>
                </a:solidFill>
              </a:rPr>
              <a:t>U</a:t>
            </a:r>
            <a:endParaRPr lang="en-GB" sz="3200" dirty="0">
              <a:solidFill>
                <a:srgbClr val="FF0000"/>
              </a:solidFill>
            </a:endParaRPr>
          </a:p>
        </p:txBody>
      </p:sp>
      <p:sp>
        <p:nvSpPr>
          <p:cNvPr id="22" name="Rectangle 21"/>
          <p:cNvSpPr/>
          <p:nvPr/>
        </p:nvSpPr>
        <p:spPr>
          <a:xfrm>
            <a:off x="6881523" y="2928678"/>
            <a:ext cx="2323496" cy="3600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 </a:t>
            </a:r>
            <a:endParaRPr lang="en-GB" dirty="0"/>
          </a:p>
        </p:txBody>
      </p:sp>
      <p:sp>
        <p:nvSpPr>
          <p:cNvPr id="23" name="Rectangle 22"/>
          <p:cNvSpPr/>
          <p:nvPr/>
        </p:nvSpPr>
        <p:spPr>
          <a:xfrm>
            <a:off x="-17266" y="3201228"/>
            <a:ext cx="1984459" cy="3600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 </a:t>
            </a:r>
            <a:endParaRPr lang="en-GB" dirty="0"/>
          </a:p>
        </p:txBody>
      </p:sp>
      <p:sp>
        <p:nvSpPr>
          <p:cNvPr id="25" name="TextBox 24"/>
          <p:cNvSpPr txBox="1"/>
          <p:nvPr/>
        </p:nvSpPr>
        <p:spPr>
          <a:xfrm>
            <a:off x="6939707" y="2408334"/>
            <a:ext cx="449162" cy="584775"/>
          </a:xfrm>
          <a:prstGeom prst="rect">
            <a:avLst/>
          </a:prstGeom>
          <a:noFill/>
        </p:spPr>
        <p:txBody>
          <a:bodyPr wrap="none" rtlCol="0">
            <a:spAutoFit/>
          </a:bodyPr>
          <a:lstStyle/>
          <a:p>
            <a:r>
              <a:rPr lang="en-GB" sz="3200" dirty="0" smtClean="0">
                <a:solidFill>
                  <a:srgbClr val="FF0000"/>
                </a:solidFill>
              </a:rPr>
              <a:t>N</a:t>
            </a:r>
            <a:endParaRPr lang="en-GB" sz="3200" dirty="0">
              <a:solidFill>
                <a:srgbClr val="FF0000"/>
              </a:solidFill>
            </a:endParaRPr>
          </a:p>
        </p:txBody>
      </p:sp>
      <p:sp>
        <p:nvSpPr>
          <p:cNvPr id="26" name="TextBox 25"/>
          <p:cNvSpPr txBox="1"/>
          <p:nvPr/>
        </p:nvSpPr>
        <p:spPr>
          <a:xfrm>
            <a:off x="8209537" y="2393021"/>
            <a:ext cx="417102" cy="584775"/>
          </a:xfrm>
          <a:prstGeom prst="rect">
            <a:avLst/>
          </a:prstGeom>
          <a:noFill/>
        </p:spPr>
        <p:txBody>
          <a:bodyPr wrap="none" rtlCol="0">
            <a:spAutoFit/>
          </a:bodyPr>
          <a:lstStyle/>
          <a:p>
            <a:r>
              <a:rPr lang="en-GB" sz="3200" dirty="0" smtClean="0">
                <a:solidFill>
                  <a:srgbClr val="FF0000"/>
                </a:solidFill>
              </a:rPr>
              <a:t>V</a:t>
            </a:r>
            <a:endParaRPr lang="en-GB" sz="3200" dirty="0">
              <a:solidFill>
                <a:srgbClr val="FF0000"/>
              </a:solidFill>
            </a:endParaRPr>
          </a:p>
        </p:txBody>
      </p:sp>
      <p:sp>
        <p:nvSpPr>
          <p:cNvPr id="27" name="TextBox 26"/>
          <p:cNvSpPr txBox="1"/>
          <p:nvPr/>
        </p:nvSpPr>
        <p:spPr>
          <a:xfrm>
            <a:off x="764057" y="3492297"/>
            <a:ext cx="447558" cy="584775"/>
          </a:xfrm>
          <a:prstGeom prst="rect">
            <a:avLst/>
          </a:prstGeom>
          <a:noFill/>
        </p:spPr>
        <p:txBody>
          <a:bodyPr wrap="none" rtlCol="0">
            <a:spAutoFit/>
          </a:bodyPr>
          <a:lstStyle/>
          <a:p>
            <a:r>
              <a:rPr lang="en-GB" sz="3200" dirty="0" smtClean="0">
                <a:solidFill>
                  <a:srgbClr val="FF0000"/>
                </a:solidFill>
              </a:rPr>
              <a:t>U</a:t>
            </a:r>
            <a:endParaRPr lang="en-GB" sz="3200" dirty="0">
              <a:solidFill>
                <a:srgbClr val="FF0000"/>
              </a:solidFill>
            </a:endParaRPr>
          </a:p>
        </p:txBody>
      </p:sp>
      <p:sp>
        <p:nvSpPr>
          <p:cNvPr id="28" name="Rectangle 27"/>
          <p:cNvSpPr/>
          <p:nvPr/>
        </p:nvSpPr>
        <p:spPr>
          <a:xfrm>
            <a:off x="4424717" y="3230858"/>
            <a:ext cx="2964152" cy="3600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 </a:t>
            </a:r>
            <a:endParaRPr lang="en-GB" dirty="0"/>
          </a:p>
        </p:txBody>
      </p:sp>
      <p:sp>
        <p:nvSpPr>
          <p:cNvPr id="29" name="Rectangle 28"/>
          <p:cNvSpPr/>
          <p:nvPr/>
        </p:nvSpPr>
        <p:spPr>
          <a:xfrm>
            <a:off x="1975293" y="3230858"/>
            <a:ext cx="2449424" cy="3600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 </a:t>
            </a:r>
            <a:endParaRPr lang="en-GB" dirty="0"/>
          </a:p>
        </p:txBody>
      </p:sp>
      <p:sp>
        <p:nvSpPr>
          <p:cNvPr id="30" name="Rectangle 29"/>
          <p:cNvSpPr/>
          <p:nvPr/>
        </p:nvSpPr>
        <p:spPr>
          <a:xfrm>
            <a:off x="610200" y="4089153"/>
            <a:ext cx="8354288" cy="5242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 </a:t>
            </a:r>
            <a:endParaRPr lang="en-GB" dirty="0"/>
          </a:p>
        </p:txBody>
      </p:sp>
      <p:sp>
        <p:nvSpPr>
          <p:cNvPr id="31" name="TextBox 30"/>
          <p:cNvSpPr txBox="1"/>
          <p:nvPr/>
        </p:nvSpPr>
        <p:spPr>
          <a:xfrm>
            <a:off x="1798203" y="4613437"/>
            <a:ext cx="449162" cy="584775"/>
          </a:xfrm>
          <a:prstGeom prst="rect">
            <a:avLst/>
          </a:prstGeom>
          <a:noFill/>
        </p:spPr>
        <p:txBody>
          <a:bodyPr wrap="none" rtlCol="0">
            <a:spAutoFit/>
          </a:bodyPr>
          <a:lstStyle/>
          <a:p>
            <a:r>
              <a:rPr lang="en-GB" sz="3200" dirty="0" smtClean="0">
                <a:solidFill>
                  <a:srgbClr val="FF0000"/>
                </a:solidFill>
              </a:rPr>
              <a:t>N</a:t>
            </a:r>
            <a:endParaRPr lang="en-GB" sz="3200" dirty="0">
              <a:solidFill>
                <a:srgbClr val="FF0000"/>
              </a:solidFill>
            </a:endParaRPr>
          </a:p>
        </p:txBody>
      </p:sp>
      <p:sp>
        <p:nvSpPr>
          <p:cNvPr id="33" name="TextBox 32"/>
          <p:cNvSpPr txBox="1"/>
          <p:nvPr/>
        </p:nvSpPr>
        <p:spPr>
          <a:xfrm>
            <a:off x="8598899" y="2391500"/>
            <a:ext cx="385042" cy="584775"/>
          </a:xfrm>
          <a:prstGeom prst="rect">
            <a:avLst/>
          </a:prstGeom>
          <a:noFill/>
        </p:spPr>
        <p:txBody>
          <a:bodyPr wrap="none" rtlCol="0">
            <a:spAutoFit/>
          </a:bodyPr>
          <a:lstStyle/>
          <a:p>
            <a:r>
              <a:rPr lang="en-GB" sz="3200" dirty="0">
                <a:solidFill>
                  <a:srgbClr val="FF0000"/>
                </a:solidFill>
              </a:rPr>
              <a:t>E</a:t>
            </a:r>
          </a:p>
        </p:txBody>
      </p:sp>
      <p:sp>
        <p:nvSpPr>
          <p:cNvPr id="34" name="TextBox 33"/>
          <p:cNvSpPr txBox="1"/>
          <p:nvPr/>
        </p:nvSpPr>
        <p:spPr>
          <a:xfrm>
            <a:off x="5687487" y="4614957"/>
            <a:ext cx="417102" cy="584775"/>
          </a:xfrm>
          <a:prstGeom prst="rect">
            <a:avLst/>
          </a:prstGeom>
          <a:noFill/>
        </p:spPr>
        <p:txBody>
          <a:bodyPr wrap="none" rtlCol="0">
            <a:spAutoFit/>
          </a:bodyPr>
          <a:lstStyle/>
          <a:p>
            <a:r>
              <a:rPr lang="en-GB" sz="3200" dirty="0" smtClean="0">
                <a:solidFill>
                  <a:srgbClr val="FF0000"/>
                </a:solidFill>
              </a:rPr>
              <a:t>V</a:t>
            </a:r>
            <a:endParaRPr lang="en-GB" sz="3200" dirty="0">
              <a:solidFill>
                <a:srgbClr val="FF0000"/>
              </a:solidFill>
            </a:endParaRPr>
          </a:p>
        </p:txBody>
      </p:sp>
      <p:sp>
        <p:nvSpPr>
          <p:cNvPr id="35" name="TextBox 34"/>
          <p:cNvSpPr txBox="1"/>
          <p:nvPr/>
        </p:nvSpPr>
        <p:spPr>
          <a:xfrm>
            <a:off x="6076849" y="4613436"/>
            <a:ext cx="385042" cy="584775"/>
          </a:xfrm>
          <a:prstGeom prst="rect">
            <a:avLst/>
          </a:prstGeom>
          <a:noFill/>
        </p:spPr>
        <p:txBody>
          <a:bodyPr wrap="none" rtlCol="0">
            <a:spAutoFit/>
          </a:bodyPr>
          <a:lstStyle/>
          <a:p>
            <a:r>
              <a:rPr lang="en-GB" sz="3200" dirty="0">
                <a:solidFill>
                  <a:srgbClr val="FF0000"/>
                </a:solidFill>
              </a:rPr>
              <a:t>E</a:t>
            </a:r>
          </a:p>
        </p:txBody>
      </p:sp>
      <p:sp>
        <p:nvSpPr>
          <p:cNvPr id="36" name="TextBox 35"/>
          <p:cNvSpPr txBox="1"/>
          <p:nvPr/>
        </p:nvSpPr>
        <p:spPr>
          <a:xfrm>
            <a:off x="6761739" y="4613435"/>
            <a:ext cx="447558" cy="584775"/>
          </a:xfrm>
          <a:prstGeom prst="rect">
            <a:avLst/>
          </a:prstGeom>
          <a:noFill/>
        </p:spPr>
        <p:txBody>
          <a:bodyPr wrap="none" rtlCol="0">
            <a:spAutoFit/>
          </a:bodyPr>
          <a:lstStyle/>
          <a:p>
            <a:r>
              <a:rPr lang="en-GB" sz="3200" dirty="0" smtClean="0">
                <a:solidFill>
                  <a:srgbClr val="FF0000"/>
                </a:solidFill>
              </a:rPr>
              <a:t>U</a:t>
            </a:r>
            <a:endParaRPr lang="en-GB" sz="3200" dirty="0">
              <a:solidFill>
                <a:srgbClr val="FF0000"/>
              </a:solidFill>
            </a:endParaRPr>
          </a:p>
        </p:txBody>
      </p:sp>
    </p:spTree>
    <p:extLst>
      <p:ext uri="{BB962C8B-B14F-4D97-AF65-F5344CB8AC3E}">
        <p14:creationId xmlns:p14="http://schemas.microsoft.com/office/powerpoint/2010/main" val="177055539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044" y="1196752"/>
            <a:ext cx="8820472" cy="43144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1187624" y="188640"/>
            <a:ext cx="5918095" cy="646331"/>
          </a:xfrm>
          <a:prstGeom prst="rect">
            <a:avLst/>
          </a:prstGeom>
          <a:noFill/>
        </p:spPr>
        <p:txBody>
          <a:bodyPr wrap="none" rtlCol="0">
            <a:spAutoFit/>
          </a:bodyPr>
          <a:lstStyle/>
          <a:p>
            <a:r>
              <a:rPr lang="en-GB" sz="3600" b="1" dirty="0" smtClean="0"/>
              <a:t>“nuggets” in a scientific paper</a:t>
            </a:r>
            <a:endParaRPr lang="en-GB" sz="3600" b="1" dirty="0"/>
          </a:p>
        </p:txBody>
      </p:sp>
      <p:sp>
        <p:nvSpPr>
          <p:cNvPr id="5" name="Oval 4"/>
          <p:cNvSpPr/>
          <p:nvPr/>
        </p:nvSpPr>
        <p:spPr>
          <a:xfrm>
            <a:off x="1503680" y="4797152"/>
            <a:ext cx="1124103" cy="3684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p:cNvSpPr/>
          <p:nvPr/>
        </p:nvSpPr>
        <p:spPr>
          <a:xfrm>
            <a:off x="5436095" y="1305634"/>
            <a:ext cx="1224137" cy="32490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p:cNvSpPr/>
          <p:nvPr/>
        </p:nvSpPr>
        <p:spPr>
          <a:xfrm>
            <a:off x="3059832" y="1285529"/>
            <a:ext cx="2240632" cy="41528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p:cNvSpPr/>
          <p:nvPr/>
        </p:nvSpPr>
        <p:spPr>
          <a:xfrm>
            <a:off x="0" y="2564904"/>
            <a:ext cx="1114469" cy="50405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6890497" y="2564904"/>
            <a:ext cx="1805815" cy="646331"/>
          </a:xfrm>
          <a:prstGeom prst="rect">
            <a:avLst/>
          </a:prstGeom>
          <a:solidFill>
            <a:schemeClr val="bg1"/>
          </a:solidFill>
        </p:spPr>
        <p:txBody>
          <a:bodyPr wrap="none" rtlCol="0">
            <a:spAutoFit/>
          </a:bodyPr>
          <a:lstStyle/>
          <a:p>
            <a:r>
              <a:rPr lang="en-GB" sz="3600" b="1" dirty="0" smtClean="0">
                <a:solidFill>
                  <a:srgbClr val="FF0000"/>
                </a:solidFill>
              </a:rPr>
              <a:t>quantity</a:t>
            </a:r>
            <a:endParaRPr lang="en-GB" sz="3600" b="1" dirty="0">
              <a:solidFill>
                <a:srgbClr val="FF0000"/>
              </a:solidFill>
            </a:endParaRPr>
          </a:p>
        </p:txBody>
      </p:sp>
      <p:sp>
        <p:nvSpPr>
          <p:cNvPr id="11" name="Oval 10"/>
          <p:cNvSpPr/>
          <p:nvPr/>
        </p:nvSpPr>
        <p:spPr>
          <a:xfrm>
            <a:off x="6444208" y="2060848"/>
            <a:ext cx="1800200" cy="50405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p:cNvSpPr/>
          <p:nvPr/>
        </p:nvSpPr>
        <p:spPr>
          <a:xfrm>
            <a:off x="4858884" y="4467432"/>
            <a:ext cx="577211" cy="50405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p:cNvSpPr txBox="1"/>
          <p:nvPr/>
        </p:nvSpPr>
        <p:spPr>
          <a:xfrm>
            <a:off x="3922734" y="3899786"/>
            <a:ext cx="1140056" cy="646331"/>
          </a:xfrm>
          <a:prstGeom prst="rect">
            <a:avLst/>
          </a:prstGeom>
          <a:solidFill>
            <a:schemeClr val="bg1"/>
          </a:solidFill>
        </p:spPr>
        <p:txBody>
          <a:bodyPr wrap="none" rtlCol="0">
            <a:spAutoFit/>
          </a:bodyPr>
          <a:lstStyle/>
          <a:p>
            <a:r>
              <a:rPr lang="en-GB" sz="3600" b="1" dirty="0" smtClean="0">
                <a:solidFill>
                  <a:srgbClr val="FF0000"/>
                </a:solidFill>
              </a:rPr>
              <a:t>units</a:t>
            </a:r>
            <a:endParaRPr lang="en-GB" sz="3600" b="1" dirty="0">
              <a:solidFill>
                <a:srgbClr val="FF0000"/>
              </a:solidFill>
            </a:endParaRPr>
          </a:p>
        </p:txBody>
      </p:sp>
      <p:sp>
        <p:nvSpPr>
          <p:cNvPr id="14" name="TextBox 13"/>
          <p:cNvSpPr txBox="1"/>
          <p:nvPr/>
        </p:nvSpPr>
        <p:spPr>
          <a:xfrm>
            <a:off x="101044" y="1918573"/>
            <a:ext cx="2619179" cy="646331"/>
          </a:xfrm>
          <a:prstGeom prst="rect">
            <a:avLst/>
          </a:prstGeom>
          <a:solidFill>
            <a:schemeClr val="bg1"/>
          </a:solidFill>
        </p:spPr>
        <p:txBody>
          <a:bodyPr wrap="none" rtlCol="0">
            <a:spAutoFit/>
          </a:bodyPr>
          <a:lstStyle/>
          <a:p>
            <a:r>
              <a:rPr lang="en-GB" sz="3600" b="1" dirty="0" smtClean="0">
                <a:solidFill>
                  <a:srgbClr val="FF0000"/>
                </a:solidFill>
              </a:rPr>
              <a:t>Value ranges</a:t>
            </a:r>
            <a:endParaRPr lang="en-GB" sz="3600" b="1" dirty="0">
              <a:solidFill>
                <a:srgbClr val="FF0000"/>
              </a:solidFill>
            </a:endParaRPr>
          </a:p>
        </p:txBody>
      </p:sp>
      <p:sp>
        <p:nvSpPr>
          <p:cNvPr id="15" name="TextBox 14"/>
          <p:cNvSpPr txBox="1"/>
          <p:nvPr/>
        </p:nvSpPr>
        <p:spPr>
          <a:xfrm>
            <a:off x="470618" y="5661248"/>
            <a:ext cx="8133830" cy="646331"/>
          </a:xfrm>
          <a:prstGeom prst="rect">
            <a:avLst/>
          </a:prstGeom>
          <a:noFill/>
        </p:spPr>
        <p:txBody>
          <a:bodyPr wrap="none" rtlCol="0">
            <a:spAutoFit/>
          </a:bodyPr>
          <a:lstStyle/>
          <a:p>
            <a:r>
              <a:rPr lang="en-GB" sz="3600" b="1" i="1" dirty="0" smtClean="0"/>
              <a:t>Humans aren’t designed to mine this … </a:t>
            </a:r>
            <a:r>
              <a:rPr lang="en-GB" sz="3600" b="1" i="1" dirty="0" smtClean="0">
                <a:sym typeface="Wingdings" panose="05000000000000000000" pitchFamily="2" charset="2"/>
              </a:rPr>
              <a:t></a:t>
            </a:r>
            <a:endParaRPr lang="en-GB" sz="3600" b="1" i="1" dirty="0"/>
          </a:p>
        </p:txBody>
      </p:sp>
      <p:sp>
        <p:nvSpPr>
          <p:cNvPr id="16" name="TextBox 15"/>
          <p:cNvSpPr txBox="1"/>
          <p:nvPr/>
        </p:nvSpPr>
        <p:spPr>
          <a:xfrm>
            <a:off x="1919776" y="5165577"/>
            <a:ext cx="1881156" cy="646331"/>
          </a:xfrm>
          <a:prstGeom prst="rect">
            <a:avLst/>
          </a:prstGeom>
          <a:solidFill>
            <a:schemeClr val="bg1"/>
          </a:solidFill>
        </p:spPr>
        <p:txBody>
          <a:bodyPr wrap="none" rtlCol="0">
            <a:spAutoFit/>
          </a:bodyPr>
          <a:lstStyle/>
          <a:p>
            <a:r>
              <a:rPr lang="en-GB" sz="3600" b="1" dirty="0" smtClean="0">
                <a:solidFill>
                  <a:srgbClr val="FF0000"/>
                </a:solidFill>
              </a:rPr>
              <a:t>chemical</a:t>
            </a:r>
            <a:endParaRPr lang="en-GB" sz="3600" b="1" dirty="0">
              <a:solidFill>
                <a:srgbClr val="FF0000"/>
              </a:solidFill>
            </a:endParaRPr>
          </a:p>
        </p:txBody>
      </p:sp>
      <p:sp>
        <p:nvSpPr>
          <p:cNvPr id="17" name="TextBox 16"/>
          <p:cNvSpPr txBox="1"/>
          <p:nvPr/>
        </p:nvSpPr>
        <p:spPr>
          <a:xfrm>
            <a:off x="1515050" y="1144921"/>
            <a:ext cx="1544782" cy="646331"/>
          </a:xfrm>
          <a:prstGeom prst="rect">
            <a:avLst/>
          </a:prstGeom>
          <a:solidFill>
            <a:schemeClr val="bg1"/>
          </a:solidFill>
        </p:spPr>
        <p:txBody>
          <a:bodyPr wrap="none" rtlCol="0">
            <a:spAutoFit/>
          </a:bodyPr>
          <a:lstStyle/>
          <a:p>
            <a:r>
              <a:rPr lang="en-GB" sz="3600" b="1" dirty="0" smtClean="0">
                <a:solidFill>
                  <a:srgbClr val="FF0000"/>
                </a:solidFill>
              </a:rPr>
              <a:t>project</a:t>
            </a:r>
            <a:endParaRPr lang="en-GB" sz="3600" b="1" dirty="0">
              <a:solidFill>
                <a:srgbClr val="FF0000"/>
              </a:solidFill>
            </a:endParaRPr>
          </a:p>
        </p:txBody>
      </p:sp>
      <p:sp>
        <p:nvSpPr>
          <p:cNvPr id="18" name="TextBox 17"/>
          <p:cNvSpPr txBox="1"/>
          <p:nvPr/>
        </p:nvSpPr>
        <p:spPr>
          <a:xfrm>
            <a:off x="6774280" y="962363"/>
            <a:ext cx="1385316" cy="646331"/>
          </a:xfrm>
          <a:prstGeom prst="rect">
            <a:avLst/>
          </a:prstGeom>
          <a:solidFill>
            <a:schemeClr val="bg1"/>
          </a:solidFill>
        </p:spPr>
        <p:txBody>
          <a:bodyPr wrap="none" rtlCol="0">
            <a:spAutoFit/>
          </a:bodyPr>
          <a:lstStyle/>
          <a:p>
            <a:r>
              <a:rPr lang="en-GB" sz="3600" b="1" dirty="0" smtClean="0">
                <a:solidFill>
                  <a:srgbClr val="FF0000"/>
                </a:solidFill>
              </a:rPr>
              <a:t>places</a:t>
            </a:r>
            <a:endParaRPr lang="en-GB" sz="3600" b="1" dirty="0">
              <a:solidFill>
                <a:srgbClr val="FF0000"/>
              </a:solidFill>
            </a:endParaRPr>
          </a:p>
        </p:txBody>
      </p:sp>
    </p:spTree>
    <p:extLst>
      <p:ext uri="{BB962C8B-B14F-4D97-AF65-F5344CB8AC3E}">
        <p14:creationId xmlns:p14="http://schemas.microsoft.com/office/powerpoint/2010/main" val="120257754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Natural Language Processing</a:t>
            </a:r>
            <a:endParaRPr lang="en-GB"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499" y="1268760"/>
            <a:ext cx="7848872" cy="43389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itle 1"/>
          <p:cNvSpPr txBox="1">
            <a:spLocks/>
          </p:cNvSpPr>
          <p:nvPr/>
        </p:nvSpPr>
        <p:spPr>
          <a:xfrm>
            <a:off x="582771" y="551723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2800" dirty="0" smtClean="0"/>
              <a:t>Part of speech tagging (</a:t>
            </a:r>
            <a:r>
              <a:rPr lang="en-GB" sz="2800" dirty="0" err="1" smtClean="0"/>
              <a:t>Wordnet</a:t>
            </a:r>
            <a:r>
              <a:rPr lang="en-GB" sz="2800" dirty="0" smtClean="0"/>
              <a:t>, Brown Corpus, etc.)</a:t>
            </a:r>
            <a:endParaRPr lang="en-GB" sz="2800" dirty="0"/>
          </a:p>
        </p:txBody>
      </p:sp>
    </p:spTree>
    <p:extLst>
      <p:ext uri="{BB962C8B-B14F-4D97-AF65-F5344CB8AC3E}">
        <p14:creationId xmlns:p14="http://schemas.microsoft.com/office/powerpoint/2010/main" val="74406593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Shape 29"/>
          <p:cNvSpPr txBox="1">
            <a:spLocks noGrp="1"/>
          </p:cNvSpPr>
          <p:nvPr>
            <p:ph type="ctrTitle"/>
          </p:nvPr>
        </p:nvSpPr>
        <p:spPr>
          <a:xfrm>
            <a:off x="685800" y="122366"/>
            <a:ext cx="7772400" cy="757611"/>
          </a:xfrm>
          <a:prstGeom prst="rect">
            <a:avLst/>
          </a:prstGeom>
        </p:spPr>
        <p:txBody>
          <a:bodyPr lIns="91425" tIns="91425" rIns="91425" bIns="91425" anchor="b" anchorCtr="0">
            <a:noAutofit/>
          </a:bodyPr>
          <a:lstStyle/>
          <a:p>
            <a:pPr>
              <a:buNone/>
            </a:pPr>
            <a:r>
              <a:rPr lang="en-GB" sz="4800" dirty="0" smtClean="0"/>
              <a:t>Jean-Claude Bradley</a:t>
            </a:r>
            <a:endParaRPr lang="en-GB" sz="4800" dirty="0"/>
          </a:p>
        </p:txBody>
      </p:sp>
      <p:sp>
        <p:nvSpPr>
          <p:cNvPr id="9" name="Content Placeholder 2"/>
          <p:cNvSpPr txBox="1">
            <a:spLocks/>
          </p:cNvSpPr>
          <p:nvPr/>
        </p:nvSpPr>
        <p:spPr>
          <a:xfrm>
            <a:off x="3407683" y="766788"/>
            <a:ext cx="5736317" cy="5507806"/>
          </a:xfrm>
          <a:prstGeom prst="rect">
            <a:avLst/>
          </a:prstGeom>
        </p:spPr>
        <p:txBody>
          <a:bodyPr vert="horz" lIns="91440" tIns="45720" rIns="91440" bIns="45720" rtlCol="0">
            <a:normAutofit fontScale="85000" lnSpcReduction="200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b="1" i="1" dirty="0" smtClean="0">
                <a:hlinkClick r:id="rId3"/>
              </a:rPr>
              <a:t>Jean-Claude Bradley</a:t>
            </a:r>
            <a:r>
              <a:rPr lang="en-US" b="1" i="1" dirty="0" smtClean="0"/>
              <a:t> was one of the most influential open scientists of our time. He was an innovator in all that he did, from Open Education to bleeding edge Open Science; in 2006, he coined the phrase </a:t>
            </a:r>
            <a:r>
              <a:rPr lang="en-US" b="1" i="1" dirty="0" smtClean="0">
                <a:hlinkClick r:id="rId4"/>
              </a:rPr>
              <a:t>Open Notebook Science</a:t>
            </a:r>
            <a:r>
              <a:rPr lang="en-US" b="1" i="1" dirty="0" smtClean="0"/>
              <a:t>. His loss is felt deeply by friends and colleagues around the world.</a:t>
            </a:r>
            <a:endParaRPr lang="en-US" dirty="0" smtClean="0"/>
          </a:p>
          <a:p>
            <a:pPr algn="l"/>
            <a:r>
              <a:rPr lang="en-US" b="1" i="1" dirty="0" smtClean="0"/>
              <a:t>On Monday July 14, 2014 we gathered at Cambridge University to </a:t>
            </a:r>
            <a:r>
              <a:rPr lang="en-US" b="1" i="1" dirty="0" err="1" smtClean="0"/>
              <a:t>honour</a:t>
            </a:r>
            <a:r>
              <a:rPr lang="en-US" b="1" i="1" dirty="0" smtClean="0"/>
              <a:t> his memory and the legacy he leaves behind with a highly distinguished set of invited speakers to revisit and build upon the ideas which inspired and defined his life’s work.</a:t>
            </a:r>
            <a:endParaRPr lang="en-US" dirty="0" smtClean="0"/>
          </a:p>
          <a:p>
            <a:pPr algn="l"/>
            <a:endParaRPr lang="en-US" dirty="0"/>
          </a:p>
        </p:txBody>
      </p:sp>
      <p:pic>
        <p:nvPicPr>
          <p:cNvPr id="5" name="Picture 4"/>
          <p:cNvPicPr>
            <a:picLocks noChangeAspect="1"/>
          </p:cNvPicPr>
          <p:nvPr/>
        </p:nvPicPr>
        <p:blipFill>
          <a:blip r:embed="rId5"/>
          <a:stretch>
            <a:fillRect/>
          </a:stretch>
        </p:blipFill>
        <p:spPr>
          <a:xfrm>
            <a:off x="8635857" y="6378395"/>
            <a:ext cx="508143" cy="508143"/>
          </a:xfrm>
          <a:prstGeom prst="rect">
            <a:avLst/>
          </a:prstGeom>
        </p:spPr>
      </p:pic>
      <p:pic>
        <p:nvPicPr>
          <p:cNvPr id="6" name="Picture 5"/>
          <p:cNvPicPr>
            <a:picLocks noChangeAspect="1"/>
          </p:cNvPicPr>
          <p:nvPr/>
        </p:nvPicPr>
        <p:blipFill>
          <a:blip r:embed="rId6"/>
          <a:stretch>
            <a:fillRect/>
          </a:stretch>
        </p:blipFill>
        <p:spPr>
          <a:xfrm>
            <a:off x="255268" y="864367"/>
            <a:ext cx="3152415" cy="5374033"/>
          </a:xfrm>
          <a:prstGeom prst="rect">
            <a:avLst/>
          </a:prstGeom>
        </p:spPr>
      </p:pic>
      <p:sp>
        <p:nvSpPr>
          <p:cNvPr id="7" name="TextBox 6"/>
          <p:cNvSpPr txBox="1"/>
          <p:nvPr/>
        </p:nvSpPr>
        <p:spPr>
          <a:xfrm>
            <a:off x="80506" y="6592817"/>
            <a:ext cx="1210588" cy="246221"/>
          </a:xfrm>
          <a:prstGeom prst="rect">
            <a:avLst/>
          </a:prstGeom>
          <a:noFill/>
        </p:spPr>
        <p:txBody>
          <a:bodyPr wrap="none" rtlCol="0">
            <a:spAutoFit/>
          </a:bodyPr>
          <a:lstStyle/>
          <a:p>
            <a:r>
              <a:rPr lang="en-US" sz="1000" dirty="0" smtClean="0"/>
              <a:t>Wikipedia CC BY-SA</a:t>
            </a:r>
            <a:endParaRPr lang="en-US" sz="1000" dirty="0"/>
          </a:p>
        </p:txBody>
      </p:sp>
    </p:spTree>
    <p:extLst>
      <p:ext uri="{BB962C8B-B14F-4D97-AF65-F5344CB8AC3E}">
        <p14:creationId xmlns:p14="http://schemas.microsoft.com/office/powerpoint/2010/main" val="2498551102"/>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Parsing chemical sentences</a:t>
            </a:r>
            <a:endParaRPr lang="en-GB"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2708920"/>
            <a:ext cx="7991475" cy="290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9915" y="1653169"/>
            <a:ext cx="6940762" cy="6796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009800"/>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8640"/>
            <a:ext cx="8229600" cy="724942"/>
          </a:xfrm>
        </p:spPr>
        <p:txBody>
          <a:bodyPr>
            <a:normAutofit/>
          </a:bodyPr>
          <a:lstStyle/>
          <a:p>
            <a:r>
              <a:rPr lang="en-GB" sz="2800" dirty="0" smtClean="0">
                <a:hlinkClick r:id="rId2"/>
              </a:rPr>
              <a:t>http://wwmm.ch.cam.ac.uk/chemicaltagger</a:t>
            </a:r>
            <a:r>
              <a:rPr lang="en-GB" sz="2800" dirty="0" smtClean="0"/>
              <a:t> </a:t>
            </a:r>
            <a:endParaRPr lang="en-GB" sz="2800" dirty="0"/>
          </a:p>
        </p:txBody>
      </p:sp>
      <p:sp>
        <p:nvSpPr>
          <p:cNvPr id="3" name="Content Placeholder 2"/>
          <p:cNvSpPr>
            <a:spLocks noGrp="1"/>
          </p:cNvSpPr>
          <p:nvPr>
            <p:ph idx="1"/>
          </p:nvPr>
        </p:nvSpPr>
        <p:spPr/>
        <p:txBody>
          <a:bodyPr/>
          <a:lstStyle/>
          <a:p>
            <a:r>
              <a:rPr lang="en-GB" dirty="0" smtClean="0"/>
              <a:t>Typical</a:t>
            </a:r>
            <a:endParaRPr lang="en-GB"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688" y="1238250"/>
            <a:ext cx="8048625" cy="4381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3415728" y="2782669"/>
            <a:ext cx="5180585" cy="646331"/>
          </a:xfrm>
          <a:prstGeom prst="rect">
            <a:avLst/>
          </a:prstGeom>
          <a:solidFill>
            <a:schemeClr val="bg1"/>
          </a:solidFill>
        </p:spPr>
        <p:txBody>
          <a:bodyPr wrap="none" rtlCol="0">
            <a:spAutoFit/>
          </a:bodyPr>
          <a:lstStyle/>
          <a:p>
            <a:r>
              <a:rPr lang="en-GB" sz="3600" b="1" dirty="0" smtClean="0">
                <a:solidFill>
                  <a:srgbClr val="FF0000"/>
                </a:solidFill>
              </a:rPr>
              <a:t>Typical chemical synthesis</a:t>
            </a:r>
            <a:endParaRPr lang="en-GB" sz="3600" b="1" dirty="0">
              <a:solidFill>
                <a:srgbClr val="FF0000"/>
              </a:solidFill>
            </a:endParaRPr>
          </a:p>
        </p:txBody>
      </p:sp>
    </p:spTree>
    <p:extLst>
      <p:ext uri="{BB962C8B-B14F-4D97-AF65-F5344CB8AC3E}">
        <p14:creationId xmlns:p14="http://schemas.microsoft.com/office/powerpoint/2010/main" val="151626170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80728"/>
            <a:ext cx="9030941" cy="46748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tle 1"/>
          <p:cNvSpPr>
            <a:spLocks noGrp="1"/>
          </p:cNvSpPr>
          <p:nvPr>
            <p:ph type="title"/>
          </p:nvPr>
        </p:nvSpPr>
        <p:spPr>
          <a:xfrm>
            <a:off x="457200" y="188640"/>
            <a:ext cx="8229600" cy="724942"/>
          </a:xfrm>
        </p:spPr>
        <p:txBody>
          <a:bodyPr>
            <a:normAutofit/>
          </a:bodyPr>
          <a:lstStyle/>
          <a:p>
            <a:r>
              <a:rPr lang="en-GB" sz="3600" dirty="0" smtClean="0"/>
              <a:t>Automatic semantic markup of chemistry </a:t>
            </a:r>
            <a:endParaRPr lang="en-GB" sz="3600" dirty="0"/>
          </a:p>
        </p:txBody>
      </p:sp>
      <p:sp>
        <p:nvSpPr>
          <p:cNvPr id="6" name="Title 1"/>
          <p:cNvSpPr txBox="1">
            <a:spLocks/>
          </p:cNvSpPr>
          <p:nvPr/>
        </p:nvSpPr>
        <p:spPr>
          <a:xfrm>
            <a:off x="609600" y="5877272"/>
            <a:ext cx="8229600" cy="724942"/>
          </a:xfrm>
          <a:prstGeom prst="rect">
            <a:avLst/>
          </a:prstGeom>
        </p:spPr>
        <p:txBody>
          <a:bodyPr vert="horz" lIns="91440" tIns="45720" rIns="91440" bIns="45720" rtlCol="0" anchor="ctr">
            <a:normAutofit fontScale="850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3600" i="1" dirty="0" smtClean="0"/>
              <a:t>Could be used for analytical, crystallization, etc. </a:t>
            </a:r>
            <a:endParaRPr lang="en-GB" sz="3600" i="1" dirty="0"/>
          </a:p>
        </p:txBody>
      </p:sp>
    </p:spTree>
    <p:extLst>
      <p:ext uri="{BB962C8B-B14F-4D97-AF65-F5344CB8AC3E}">
        <p14:creationId xmlns:p14="http://schemas.microsoft.com/office/powerpoint/2010/main" val="96524658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pm286\Documents\papers\ofa\daniel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713" y="3573016"/>
            <a:ext cx="9031287" cy="2085975"/>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C:\Users\pm286\Documents\papers\ofa\daniel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880" y="1353454"/>
            <a:ext cx="8688387" cy="199072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p:cNvSpPr txBox="1">
            <a:spLocks/>
          </p:cNvSpPr>
          <p:nvPr/>
        </p:nvSpPr>
        <p:spPr>
          <a:xfrm>
            <a:off x="683568" y="404665"/>
            <a:ext cx="7772400" cy="936104"/>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GB" dirty="0"/>
          </a:p>
        </p:txBody>
      </p:sp>
      <p:sp>
        <p:nvSpPr>
          <p:cNvPr id="7" name="Title 1"/>
          <p:cNvSpPr txBox="1">
            <a:spLocks/>
          </p:cNvSpPr>
          <p:nvPr/>
        </p:nvSpPr>
        <p:spPr>
          <a:xfrm>
            <a:off x="833587" y="260648"/>
            <a:ext cx="7772400" cy="936104"/>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dirty="0" smtClean="0"/>
              <a:t>Open Content Mining of FACTs</a:t>
            </a:r>
            <a:endParaRPr lang="en-GB" dirty="0"/>
          </a:p>
        </p:txBody>
      </p:sp>
      <p:sp>
        <p:nvSpPr>
          <p:cNvPr id="8" name="Subtitle 4"/>
          <p:cNvSpPr txBox="1">
            <a:spLocks/>
          </p:cNvSpPr>
          <p:nvPr/>
        </p:nvSpPr>
        <p:spPr>
          <a:xfrm>
            <a:off x="848613" y="3322544"/>
            <a:ext cx="7203032" cy="756084"/>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  Machines can interpret chemical reactions</a:t>
            </a:r>
            <a:endParaRPr lang="en-US" dirty="0"/>
          </a:p>
        </p:txBody>
      </p:sp>
      <p:cxnSp>
        <p:nvCxnSpPr>
          <p:cNvPr id="9" name="Straight Arrow Connector 8"/>
          <p:cNvCxnSpPr/>
          <p:nvPr/>
        </p:nvCxnSpPr>
        <p:spPr>
          <a:xfrm>
            <a:off x="7812360" y="3322544"/>
            <a:ext cx="0" cy="826536"/>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Subtitle 4"/>
          <p:cNvSpPr txBox="1">
            <a:spLocks/>
          </p:cNvSpPr>
          <p:nvPr/>
        </p:nvSpPr>
        <p:spPr>
          <a:xfrm>
            <a:off x="822612" y="5655644"/>
            <a:ext cx="7203032" cy="756084"/>
          </a:xfrm>
          <a:prstGeom prst="rect">
            <a:avLst/>
          </a:prstGeom>
        </p:spPr>
        <p:txBody>
          <a:bodyPr vert="horz" lIns="91440" tIns="45720" rIns="91440" bIns="45720" rtlCol="0">
            <a:normAutofit fontScale="8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  We have done 500,000 patents. There are &gt; 3,000,000 reactions/year. Added value &gt; 1B Eur.</a:t>
            </a:r>
            <a:endParaRPr lang="en-US" dirty="0"/>
          </a:p>
        </p:txBody>
      </p:sp>
    </p:spTree>
    <p:extLst>
      <p:ext uri="{BB962C8B-B14F-4D97-AF65-F5344CB8AC3E}">
        <p14:creationId xmlns:p14="http://schemas.microsoft.com/office/powerpoint/2010/main" val="976798118"/>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197" y="116632"/>
            <a:ext cx="8782050" cy="2952750"/>
          </a:xfrm>
          <a:prstGeom prst="rect">
            <a:avLst/>
          </a:prstGeom>
          <a:noFill/>
          <a:ln w="38100">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5" name="Rectangle 4"/>
          <p:cNvSpPr/>
          <p:nvPr/>
        </p:nvSpPr>
        <p:spPr>
          <a:xfrm>
            <a:off x="395536" y="4033003"/>
            <a:ext cx="4801464" cy="2554545"/>
          </a:xfrm>
          <a:prstGeom prst="rect">
            <a:avLst/>
          </a:prstGeom>
          <a:ln w="57150">
            <a:solidFill>
              <a:srgbClr val="FF0000"/>
            </a:solidFill>
          </a:ln>
        </p:spPr>
        <p:txBody>
          <a:bodyPr wrap="square">
            <a:spAutoFit/>
          </a:bodyPr>
          <a:lstStyle/>
          <a:p>
            <a:r>
              <a:rPr lang="en-GB" sz="3200" b="1" dirty="0" smtClean="0"/>
              <a:t>Evolution of ultraviolet vision in the largest avian radiation - the passerines </a:t>
            </a:r>
          </a:p>
          <a:p>
            <a:r>
              <a:rPr lang="en-GB" sz="3200" dirty="0" smtClean="0"/>
              <a:t>Anders </a:t>
            </a:r>
            <a:r>
              <a:rPr lang="en-GB" sz="3200" dirty="0" err="1" smtClean="0"/>
              <a:t>Ödeen</a:t>
            </a:r>
            <a:r>
              <a:rPr lang="en-GB" sz="3200" dirty="0" smtClean="0"/>
              <a:t> </a:t>
            </a:r>
            <a:r>
              <a:rPr lang="en-GB" sz="3200" baseline="30000" dirty="0" smtClean="0"/>
              <a:t>1*</a:t>
            </a:r>
            <a:r>
              <a:rPr lang="en-GB" sz="3200" dirty="0" smtClean="0"/>
              <a:t> , </a:t>
            </a:r>
            <a:r>
              <a:rPr lang="en-GB" sz="3200" dirty="0" err="1" smtClean="0"/>
              <a:t>Olle</a:t>
            </a:r>
            <a:r>
              <a:rPr lang="en-GB" sz="3200" dirty="0" smtClean="0"/>
              <a:t> </a:t>
            </a:r>
            <a:r>
              <a:rPr lang="en-GB" sz="3200" dirty="0" err="1" smtClean="0"/>
              <a:t>Håstad</a:t>
            </a:r>
            <a:r>
              <a:rPr lang="en-GB" sz="3200" dirty="0" smtClean="0"/>
              <a:t> </a:t>
            </a:r>
            <a:r>
              <a:rPr lang="en-GB" sz="3200" baseline="30000" dirty="0" smtClean="0"/>
              <a:t>2,3 </a:t>
            </a:r>
            <a:r>
              <a:rPr lang="en-GB" sz="3200" dirty="0" smtClean="0"/>
              <a:t>and Per </a:t>
            </a:r>
            <a:r>
              <a:rPr lang="en-GB" sz="3200" dirty="0" err="1" smtClean="0"/>
              <a:t>Alström</a:t>
            </a:r>
            <a:r>
              <a:rPr lang="en-GB" sz="3200" dirty="0" smtClean="0"/>
              <a:t> </a:t>
            </a:r>
            <a:r>
              <a:rPr lang="en-GB" sz="3200" baseline="30000" dirty="0" smtClean="0"/>
              <a:t>4</a:t>
            </a:r>
            <a:endParaRPr lang="en-GB" sz="3200" dirty="0"/>
          </a:p>
        </p:txBody>
      </p:sp>
      <p:sp>
        <p:nvSpPr>
          <p:cNvPr id="6" name="TextBox 5"/>
          <p:cNvSpPr txBox="1"/>
          <p:nvPr/>
        </p:nvSpPr>
        <p:spPr>
          <a:xfrm>
            <a:off x="6300192" y="2348880"/>
            <a:ext cx="1800200" cy="584775"/>
          </a:xfrm>
          <a:prstGeom prst="rect">
            <a:avLst/>
          </a:prstGeom>
          <a:noFill/>
        </p:spPr>
        <p:txBody>
          <a:bodyPr wrap="square" rtlCol="0">
            <a:spAutoFit/>
          </a:bodyPr>
          <a:lstStyle/>
          <a:p>
            <a:r>
              <a:rPr lang="en-GB" sz="3200" dirty="0" smtClean="0">
                <a:solidFill>
                  <a:srgbClr val="002060"/>
                </a:solidFill>
              </a:rPr>
              <a:t>PDF </a:t>
            </a:r>
            <a:r>
              <a:rPr lang="en-GB" sz="3200" dirty="0" smtClean="0">
                <a:solidFill>
                  <a:srgbClr val="002060"/>
                </a:solidFill>
                <a:sym typeface="Wingdings" panose="05000000000000000000" pitchFamily="2" charset="2"/>
              </a:rPr>
              <a:t> </a:t>
            </a:r>
            <a:endParaRPr lang="en-GB" sz="3200" dirty="0">
              <a:solidFill>
                <a:srgbClr val="002060"/>
              </a:solidFill>
            </a:endParaRPr>
          </a:p>
        </p:txBody>
      </p:sp>
      <p:sp>
        <p:nvSpPr>
          <p:cNvPr id="8" name="TextBox 7"/>
          <p:cNvSpPr txBox="1"/>
          <p:nvPr/>
        </p:nvSpPr>
        <p:spPr>
          <a:xfrm>
            <a:off x="395536" y="3472232"/>
            <a:ext cx="1739055" cy="584775"/>
          </a:xfrm>
          <a:prstGeom prst="rect">
            <a:avLst/>
          </a:prstGeom>
          <a:noFill/>
        </p:spPr>
        <p:txBody>
          <a:bodyPr wrap="square" rtlCol="0">
            <a:spAutoFit/>
          </a:bodyPr>
          <a:lstStyle/>
          <a:p>
            <a:r>
              <a:rPr lang="en-GB" sz="3200" dirty="0" smtClean="0"/>
              <a:t>HTML </a:t>
            </a:r>
            <a:r>
              <a:rPr lang="en-GB" sz="3200" dirty="0" smtClean="0">
                <a:sym typeface="Wingdings" panose="05000000000000000000" pitchFamily="2" charset="2"/>
              </a:rPr>
              <a:t></a:t>
            </a:r>
            <a:endParaRPr lang="en-GB" sz="3200" dirty="0"/>
          </a:p>
        </p:txBody>
      </p:sp>
      <p:cxnSp>
        <p:nvCxnSpPr>
          <p:cNvPr id="9" name="Straight Arrow Connector 8"/>
          <p:cNvCxnSpPr/>
          <p:nvPr/>
        </p:nvCxnSpPr>
        <p:spPr>
          <a:xfrm>
            <a:off x="2780037" y="2477967"/>
            <a:ext cx="0" cy="1555036"/>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119922" y="4842924"/>
            <a:ext cx="2825325" cy="1569660"/>
          </a:xfrm>
          <a:prstGeom prst="rect">
            <a:avLst/>
          </a:prstGeom>
          <a:noFill/>
        </p:spPr>
        <p:txBody>
          <a:bodyPr wrap="none" rtlCol="0">
            <a:spAutoFit/>
          </a:bodyPr>
          <a:lstStyle/>
          <a:p>
            <a:r>
              <a:rPr lang="en-GB" sz="3200" b="1" dirty="0" smtClean="0"/>
              <a:t>Styles , </a:t>
            </a:r>
            <a:r>
              <a:rPr lang="en-GB" sz="3200" baseline="30000" dirty="0" smtClean="0"/>
              <a:t>superscripts</a:t>
            </a:r>
          </a:p>
          <a:p>
            <a:r>
              <a:rPr lang="en-GB" sz="3200" i="1" dirty="0" smtClean="0"/>
              <a:t>And</a:t>
            </a:r>
            <a:r>
              <a:rPr lang="en-GB" sz="3200" dirty="0" smtClean="0"/>
              <a:t> </a:t>
            </a:r>
            <a:r>
              <a:rPr lang="en-GB" sz="3200" dirty="0" err="1" smtClean="0"/>
              <a:t>diåcritics</a:t>
            </a:r>
            <a:r>
              <a:rPr lang="en-GB" sz="3200" dirty="0" smtClean="0"/>
              <a:t> </a:t>
            </a:r>
          </a:p>
          <a:p>
            <a:r>
              <a:rPr lang="en-GB" sz="3200" i="1" dirty="0" smtClean="0"/>
              <a:t>preserved</a:t>
            </a:r>
            <a:r>
              <a:rPr lang="en-GB" sz="3200" dirty="0" smtClean="0"/>
              <a:t>!</a:t>
            </a:r>
            <a:endParaRPr lang="en-GB" sz="3200" dirty="0"/>
          </a:p>
        </p:txBody>
      </p:sp>
      <p:sp>
        <p:nvSpPr>
          <p:cNvPr id="13" name="TextBox 12"/>
          <p:cNvSpPr txBox="1"/>
          <p:nvPr/>
        </p:nvSpPr>
        <p:spPr>
          <a:xfrm>
            <a:off x="3059832" y="3255485"/>
            <a:ext cx="963725" cy="646331"/>
          </a:xfrm>
          <a:prstGeom prst="rect">
            <a:avLst/>
          </a:prstGeom>
          <a:noFill/>
        </p:spPr>
        <p:txBody>
          <a:bodyPr wrap="none" rtlCol="0">
            <a:spAutoFit/>
          </a:bodyPr>
          <a:lstStyle/>
          <a:p>
            <a:r>
              <a:rPr lang="en-GB" sz="3600" dirty="0" smtClean="0">
                <a:solidFill>
                  <a:srgbClr val="FF0000"/>
                </a:solidFill>
              </a:rPr>
              <a:t>AMI</a:t>
            </a:r>
            <a:endParaRPr lang="en-GB" sz="3600" dirty="0">
              <a:solidFill>
                <a:srgbClr val="FF0000"/>
              </a:solidFill>
            </a:endParaRPr>
          </a:p>
        </p:txBody>
      </p:sp>
    </p:spTree>
    <p:extLst>
      <p:ext uri="{BB962C8B-B14F-4D97-AF65-F5344CB8AC3E}">
        <p14:creationId xmlns:p14="http://schemas.microsoft.com/office/powerpoint/2010/main" val="22865615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3739"/>
            <a:ext cx="8453113" cy="17281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7343800" y="1659544"/>
            <a:ext cx="1800200" cy="584775"/>
          </a:xfrm>
          <a:prstGeom prst="rect">
            <a:avLst/>
          </a:prstGeom>
          <a:noFill/>
        </p:spPr>
        <p:txBody>
          <a:bodyPr wrap="square" rtlCol="0">
            <a:spAutoFit/>
          </a:bodyPr>
          <a:lstStyle/>
          <a:p>
            <a:r>
              <a:rPr lang="en-GB" sz="3200" dirty="0" smtClean="0">
                <a:solidFill>
                  <a:srgbClr val="002060"/>
                </a:solidFill>
              </a:rPr>
              <a:t>PDF </a:t>
            </a:r>
            <a:r>
              <a:rPr lang="en-GB" sz="3200" dirty="0" smtClean="0">
                <a:solidFill>
                  <a:srgbClr val="002060"/>
                </a:solidFill>
                <a:sym typeface="Wingdings" panose="05000000000000000000" pitchFamily="2" charset="2"/>
              </a:rPr>
              <a:t> </a:t>
            </a:r>
            <a:endParaRPr lang="en-GB" sz="3200" dirty="0">
              <a:solidFill>
                <a:srgbClr val="002060"/>
              </a:solidFill>
            </a:endParaRPr>
          </a:p>
        </p:txBody>
      </p:sp>
      <p:sp>
        <p:nvSpPr>
          <p:cNvPr id="4" name="TextBox 3"/>
          <p:cNvSpPr txBox="1"/>
          <p:nvPr/>
        </p:nvSpPr>
        <p:spPr>
          <a:xfrm>
            <a:off x="132345" y="2348880"/>
            <a:ext cx="4104456" cy="4154984"/>
          </a:xfrm>
          <a:prstGeom prst="rect">
            <a:avLst/>
          </a:prstGeom>
          <a:noFill/>
        </p:spPr>
        <p:txBody>
          <a:bodyPr wrap="square" rtlCol="0">
            <a:spAutoFit/>
          </a:bodyPr>
          <a:lstStyle/>
          <a:p>
            <a:r>
              <a:rPr lang="en-GB" sz="2400" dirty="0" err="1"/>
              <a:t>Turdus</a:t>
            </a:r>
            <a:r>
              <a:rPr lang="en-GB" sz="2400" dirty="0"/>
              <a:t> </a:t>
            </a:r>
            <a:r>
              <a:rPr lang="en-GB" sz="2400" dirty="0" err="1"/>
              <a:t>iliacus</a:t>
            </a:r>
            <a:endParaRPr lang="en-GB" sz="2400" dirty="0"/>
          </a:p>
          <a:p>
            <a:r>
              <a:rPr lang="en-GB" sz="2400" dirty="0" err="1"/>
              <a:t>Taeniopygia</a:t>
            </a:r>
            <a:r>
              <a:rPr lang="en-GB" sz="2400" dirty="0"/>
              <a:t> </a:t>
            </a:r>
            <a:r>
              <a:rPr lang="en-GB" sz="2400" dirty="0" err="1"/>
              <a:t>guttata</a:t>
            </a:r>
            <a:endParaRPr lang="en-GB" sz="2400" dirty="0"/>
          </a:p>
          <a:p>
            <a:r>
              <a:rPr lang="en-GB" sz="2400" dirty="0" err="1"/>
              <a:t>Serinus</a:t>
            </a:r>
            <a:r>
              <a:rPr lang="en-GB" sz="2400" dirty="0"/>
              <a:t> </a:t>
            </a:r>
            <a:r>
              <a:rPr lang="en-GB" sz="2400" dirty="0" err="1"/>
              <a:t>canaria</a:t>
            </a:r>
            <a:endParaRPr lang="en-GB" sz="2400" dirty="0"/>
          </a:p>
          <a:p>
            <a:r>
              <a:rPr lang="en-GB" sz="2400" dirty="0" err="1"/>
              <a:t>Lanius</a:t>
            </a:r>
            <a:r>
              <a:rPr lang="en-GB" sz="2400" dirty="0"/>
              <a:t> </a:t>
            </a:r>
            <a:r>
              <a:rPr lang="en-GB" sz="2400" dirty="0" err="1"/>
              <a:t>excubitor</a:t>
            </a:r>
            <a:endParaRPr lang="en-GB" sz="2400" dirty="0"/>
          </a:p>
          <a:p>
            <a:r>
              <a:rPr lang="en-GB" sz="2400" dirty="0" err="1"/>
              <a:t>Melopsittacus</a:t>
            </a:r>
            <a:r>
              <a:rPr lang="en-GB" sz="2400" dirty="0"/>
              <a:t> </a:t>
            </a:r>
            <a:r>
              <a:rPr lang="en-GB" sz="2400" dirty="0" err="1"/>
              <a:t>undulatus</a:t>
            </a:r>
            <a:endParaRPr lang="en-GB" sz="2400" dirty="0"/>
          </a:p>
          <a:p>
            <a:r>
              <a:rPr lang="en-GB" sz="2400" dirty="0" err="1"/>
              <a:t>Pavo</a:t>
            </a:r>
            <a:r>
              <a:rPr lang="en-GB" sz="2400" dirty="0"/>
              <a:t> </a:t>
            </a:r>
            <a:r>
              <a:rPr lang="en-GB" sz="2400" dirty="0" err="1"/>
              <a:t>cristatus</a:t>
            </a:r>
            <a:endParaRPr lang="en-GB" sz="2400" dirty="0"/>
          </a:p>
          <a:p>
            <a:r>
              <a:rPr lang="en-GB" sz="2400" dirty="0" err="1"/>
              <a:t>Sturnus</a:t>
            </a:r>
            <a:r>
              <a:rPr lang="en-GB" sz="2400" dirty="0"/>
              <a:t> vulgaris</a:t>
            </a:r>
          </a:p>
          <a:p>
            <a:r>
              <a:rPr lang="en-GB" sz="2400" dirty="0" err="1"/>
              <a:t>Dolichonyx</a:t>
            </a:r>
            <a:r>
              <a:rPr lang="en-GB" sz="2400" dirty="0"/>
              <a:t> </a:t>
            </a:r>
            <a:r>
              <a:rPr lang="en-GB" sz="2400" dirty="0" err="1"/>
              <a:t>oryzivorus</a:t>
            </a:r>
            <a:endParaRPr lang="en-GB" sz="2400" dirty="0"/>
          </a:p>
          <a:p>
            <a:r>
              <a:rPr lang="en-GB" sz="2400" dirty="0" err="1"/>
              <a:t>Ficedula</a:t>
            </a:r>
            <a:r>
              <a:rPr lang="en-GB" sz="2400" dirty="0"/>
              <a:t> </a:t>
            </a:r>
            <a:r>
              <a:rPr lang="en-GB" sz="2400" dirty="0" err="1"/>
              <a:t>hypoleuca</a:t>
            </a:r>
            <a:endParaRPr lang="en-GB" sz="2400" dirty="0"/>
          </a:p>
          <a:p>
            <a:r>
              <a:rPr lang="en-GB" sz="2400" dirty="0" err="1"/>
              <a:t>Vaccinium</a:t>
            </a:r>
            <a:r>
              <a:rPr lang="en-GB" sz="2400" dirty="0"/>
              <a:t> </a:t>
            </a:r>
            <a:r>
              <a:rPr lang="en-GB" sz="2400" dirty="0" err="1"/>
              <a:t>myrtillus</a:t>
            </a:r>
            <a:endParaRPr lang="en-GB" sz="2400" dirty="0"/>
          </a:p>
          <a:p>
            <a:r>
              <a:rPr lang="en-GB" sz="2400" dirty="0"/>
              <a:t>Falco </a:t>
            </a:r>
            <a:r>
              <a:rPr lang="en-GB" sz="2400" dirty="0" err="1"/>
              <a:t>tinnunculus</a:t>
            </a:r>
            <a:endParaRPr lang="en-GB" sz="2400" dirty="0"/>
          </a:p>
        </p:txBody>
      </p:sp>
      <p:sp>
        <p:nvSpPr>
          <p:cNvPr id="2" name="Rectangle 1"/>
          <p:cNvSpPr/>
          <p:nvPr/>
        </p:nvSpPr>
        <p:spPr>
          <a:xfrm>
            <a:off x="5436096" y="2348880"/>
            <a:ext cx="2807804" cy="4154984"/>
          </a:xfrm>
          <a:prstGeom prst="rect">
            <a:avLst/>
          </a:prstGeom>
        </p:spPr>
        <p:txBody>
          <a:bodyPr wrap="square">
            <a:spAutoFit/>
          </a:bodyPr>
          <a:lstStyle/>
          <a:p>
            <a:r>
              <a:rPr lang="en-GB" sz="2400" dirty="0" err="1"/>
              <a:t>Turdus</a:t>
            </a:r>
            <a:endParaRPr lang="en-GB" sz="2400" dirty="0"/>
          </a:p>
          <a:p>
            <a:r>
              <a:rPr lang="en-GB" sz="2400" dirty="0" err="1"/>
              <a:t>Pomatostomus</a:t>
            </a:r>
            <a:r>
              <a:rPr lang="en-GB" sz="2400" dirty="0"/>
              <a:t> </a:t>
            </a:r>
          </a:p>
          <a:p>
            <a:r>
              <a:rPr lang="en-GB" sz="2400" dirty="0" err="1"/>
              <a:t>Leothrix</a:t>
            </a:r>
            <a:endParaRPr lang="en-GB" sz="2400" dirty="0"/>
          </a:p>
          <a:p>
            <a:r>
              <a:rPr lang="en-GB" sz="2400" dirty="0" err="1"/>
              <a:t>Amytornis</a:t>
            </a:r>
            <a:r>
              <a:rPr lang="en-GB" sz="2400" dirty="0"/>
              <a:t> </a:t>
            </a:r>
          </a:p>
          <a:p>
            <a:r>
              <a:rPr lang="en-GB" sz="2400" dirty="0" err="1"/>
              <a:t>Acanthisitta</a:t>
            </a:r>
            <a:endParaRPr lang="en-GB" sz="2400" dirty="0"/>
          </a:p>
          <a:p>
            <a:r>
              <a:rPr lang="en-GB" sz="2400" dirty="0" err="1"/>
              <a:t>Orthonyx</a:t>
            </a:r>
            <a:r>
              <a:rPr lang="en-GB" sz="2400" dirty="0"/>
              <a:t> x 2</a:t>
            </a:r>
          </a:p>
          <a:p>
            <a:r>
              <a:rPr lang="en-GB" sz="2400" dirty="0" err="1"/>
              <a:t>Malurus</a:t>
            </a:r>
            <a:endParaRPr lang="en-GB" sz="2400" dirty="0"/>
          </a:p>
          <a:p>
            <a:r>
              <a:rPr lang="en-GB" sz="2400" dirty="0" err="1"/>
              <a:t>Cnemophilus</a:t>
            </a:r>
            <a:r>
              <a:rPr lang="en-GB" sz="2400" dirty="0"/>
              <a:t>  x 4</a:t>
            </a:r>
          </a:p>
          <a:p>
            <a:r>
              <a:rPr lang="en-GB" sz="2400" dirty="0" err="1"/>
              <a:t>Philesturnus</a:t>
            </a:r>
            <a:r>
              <a:rPr lang="en-GB" sz="2400" dirty="0"/>
              <a:t> x 2</a:t>
            </a:r>
          </a:p>
          <a:p>
            <a:r>
              <a:rPr lang="en-GB" sz="2400" dirty="0" err="1"/>
              <a:t>Motacilla</a:t>
            </a:r>
            <a:r>
              <a:rPr lang="en-GB" sz="2400" dirty="0"/>
              <a:t>  x 2</a:t>
            </a:r>
          </a:p>
          <a:p>
            <a:r>
              <a:rPr lang="en-GB" sz="2400" dirty="0" err="1"/>
              <a:t>Toxorhampus</a:t>
            </a:r>
            <a:r>
              <a:rPr lang="en-GB" sz="2400" dirty="0"/>
              <a:t> x 2</a:t>
            </a:r>
          </a:p>
        </p:txBody>
      </p:sp>
      <p:cxnSp>
        <p:nvCxnSpPr>
          <p:cNvPr id="6" name="Straight Arrow Connector 5"/>
          <p:cNvCxnSpPr/>
          <p:nvPr/>
        </p:nvCxnSpPr>
        <p:spPr>
          <a:xfrm>
            <a:off x="2483768" y="1469722"/>
            <a:ext cx="0" cy="1555036"/>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7020272" y="1340768"/>
            <a:ext cx="0" cy="1555036"/>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374043"/>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616" y="116632"/>
            <a:ext cx="5334000" cy="5305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Oval 5"/>
          <p:cNvSpPr/>
          <p:nvPr/>
        </p:nvSpPr>
        <p:spPr>
          <a:xfrm>
            <a:off x="1999996" y="1673805"/>
            <a:ext cx="723482" cy="684076"/>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429500"/>
            <a:ext cx="1390650" cy="2143125"/>
          </a:xfrm>
          <a:prstGeom prst="rect">
            <a:avLst/>
          </a:prstGeom>
          <a:noFill/>
          <a:ln w="38100">
            <a:solidFill>
              <a:srgbClr val="FF0000"/>
            </a:solidFill>
            <a:miter lim="800000"/>
            <a:headEnd/>
            <a:tailEnd/>
          </a:ln>
          <a:extLst>
            <a:ext uri="{909E8E84-426E-40dd-AFC4-6F175D3DCCD1}">
              <a14:hiddenFill xmlns:a14="http://schemas.microsoft.com/office/drawing/2010/main">
                <a:solidFill>
                  <a:schemeClr val="accent1"/>
                </a:solidFill>
              </a14:hiddenFill>
            </a:ext>
          </a:extLst>
        </p:spPr>
      </p:pic>
      <p:cxnSp>
        <p:nvCxnSpPr>
          <p:cNvPr id="8" name="Straight Arrow Connector 7"/>
          <p:cNvCxnSpPr>
            <a:stCxn id="6" idx="2"/>
          </p:cNvCxnSpPr>
          <p:nvPr/>
        </p:nvCxnSpPr>
        <p:spPr>
          <a:xfrm flipH="1" flipV="1">
            <a:off x="1485798" y="1817821"/>
            <a:ext cx="514198" cy="198022"/>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307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96136" y="2407465"/>
            <a:ext cx="3347864" cy="2070716"/>
          </a:xfrm>
          <a:prstGeom prst="rect">
            <a:avLst/>
          </a:prstGeom>
          <a:noFill/>
          <a:ln w="38100">
            <a:solidFill>
              <a:srgbClr val="FF0000"/>
            </a:solidFill>
            <a:miter lim="800000"/>
            <a:headEnd/>
            <a:tailEnd/>
          </a:ln>
          <a:extLst>
            <a:ext uri="{909E8E84-426E-40dd-AFC4-6F175D3DCCD1}">
              <a14:hiddenFill xmlns:a14="http://schemas.microsoft.com/office/drawing/2010/main">
                <a:solidFill>
                  <a:schemeClr val="accent1"/>
                </a:solidFill>
              </a14:hiddenFill>
            </a:ext>
          </a:extLst>
        </p:spPr>
      </p:pic>
      <p:sp>
        <p:nvSpPr>
          <p:cNvPr id="12" name="Oval 11"/>
          <p:cNvSpPr/>
          <p:nvPr/>
        </p:nvSpPr>
        <p:spPr>
          <a:xfrm>
            <a:off x="2723478" y="2776112"/>
            <a:ext cx="1059138" cy="108493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3" name="Straight Arrow Connector 12"/>
          <p:cNvCxnSpPr/>
          <p:nvPr/>
        </p:nvCxnSpPr>
        <p:spPr>
          <a:xfrm>
            <a:off x="3782616" y="3318579"/>
            <a:ext cx="2013520" cy="0"/>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874837" y="5805264"/>
            <a:ext cx="6994543" cy="646331"/>
          </a:xfrm>
          <a:prstGeom prst="rect">
            <a:avLst/>
          </a:prstGeom>
          <a:noFill/>
        </p:spPr>
        <p:txBody>
          <a:bodyPr wrap="none" rtlCol="0">
            <a:spAutoFit/>
          </a:bodyPr>
          <a:lstStyle/>
          <a:p>
            <a:r>
              <a:rPr lang="en-GB" dirty="0" smtClean="0"/>
              <a:t>Typical </a:t>
            </a:r>
            <a:r>
              <a:rPr lang="en-GB" dirty="0" err="1" smtClean="0"/>
              <a:t>phylo</a:t>
            </a:r>
            <a:r>
              <a:rPr lang="en-GB" dirty="0" smtClean="0"/>
              <a:t> tree: 60 nodes, complex and miniscule annotation, </a:t>
            </a:r>
          </a:p>
          <a:p>
            <a:r>
              <a:rPr lang="en-GB" dirty="0" smtClean="0"/>
              <a:t>vertical text, hyphenation and valuable branch lengths. AMI extracts ALL </a:t>
            </a:r>
            <a:endParaRPr lang="en-GB" dirty="0"/>
          </a:p>
        </p:txBody>
      </p:sp>
    </p:spTree>
    <p:extLst>
      <p:ext uri="{BB962C8B-B14F-4D97-AF65-F5344CB8AC3E}">
        <p14:creationId xmlns:p14="http://schemas.microsoft.com/office/powerpoint/2010/main" val="231643348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29" y="16982"/>
            <a:ext cx="7704856" cy="36053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Rectangle 11"/>
          <p:cNvSpPr/>
          <p:nvPr/>
        </p:nvSpPr>
        <p:spPr>
          <a:xfrm>
            <a:off x="6948293" y="3876231"/>
            <a:ext cx="2051720" cy="2246769"/>
          </a:xfrm>
          <a:prstGeom prst="rect">
            <a:avLst/>
          </a:prstGeom>
          <a:ln w="38100">
            <a:solidFill>
              <a:srgbClr val="FF0000"/>
            </a:solidFill>
          </a:ln>
        </p:spPr>
        <p:txBody>
          <a:bodyPr wrap="square">
            <a:spAutoFit/>
          </a:bodyPr>
          <a:lstStyle/>
          <a:p>
            <a:r>
              <a:rPr lang="en-GB" dirty="0" smtClean="0"/>
              <a:t> </a:t>
            </a:r>
            <a:r>
              <a:rPr lang="en-GB" sz="2000" dirty="0" err="1" smtClean="0"/>
              <a:t>Acanthisittidae</a:t>
            </a:r>
            <a:endParaRPr lang="en-GB" sz="2000" dirty="0" smtClean="0"/>
          </a:p>
          <a:p>
            <a:r>
              <a:rPr lang="en-GB" sz="2000" dirty="0" smtClean="0"/>
              <a:t> </a:t>
            </a:r>
            <a:r>
              <a:rPr lang="en-GB" sz="2000" dirty="0" err="1" smtClean="0"/>
              <a:t>Acanthizidae</a:t>
            </a:r>
            <a:endParaRPr lang="en-GB" sz="2000" dirty="0" smtClean="0"/>
          </a:p>
          <a:p>
            <a:r>
              <a:rPr lang="en-GB" sz="2000" dirty="0" smtClean="0"/>
              <a:t> </a:t>
            </a:r>
            <a:r>
              <a:rPr lang="en-GB" sz="2000" dirty="0" err="1" smtClean="0"/>
              <a:t>Acrocephalidae</a:t>
            </a:r>
            <a:endParaRPr lang="en-GB" sz="2000" dirty="0" smtClean="0"/>
          </a:p>
          <a:p>
            <a:r>
              <a:rPr lang="en-GB" sz="2000" dirty="0" smtClean="0"/>
              <a:t> </a:t>
            </a:r>
            <a:r>
              <a:rPr lang="en-GB" sz="2000" dirty="0" err="1" smtClean="0"/>
              <a:t>Callaeidae</a:t>
            </a:r>
            <a:endParaRPr lang="en-GB" sz="2000" dirty="0" smtClean="0"/>
          </a:p>
          <a:p>
            <a:r>
              <a:rPr lang="en-GB" sz="2000" dirty="0" smtClean="0"/>
              <a:t> </a:t>
            </a:r>
            <a:r>
              <a:rPr lang="en-GB" sz="2000" dirty="0" err="1" smtClean="0"/>
              <a:t>Campephagidae</a:t>
            </a:r>
            <a:endParaRPr lang="en-GB" sz="2000" dirty="0" smtClean="0"/>
          </a:p>
          <a:p>
            <a:r>
              <a:rPr lang="en-GB" sz="2000" dirty="0" smtClean="0"/>
              <a:t> </a:t>
            </a:r>
            <a:r>
              <a:rPr lang="en-GB" sz="2000" dirty="0" err="1" smtClean="0"/>
              <a:t>Cnemophilidae</a:t>
            </a:r>
            <a:endParaRPr lang="en-GB" sz="2000" dirty="0" smtClean="0"/>
          </a:p>
          <a:p>
            <a:r>
              <a:rPr lang="en-GB" sz="2000" dirty="0" smtClean="0"/>
              <a:t> </a:t>
            </a:r>
            <a:r>
              <a:rPr lang="en-GB" sz="2000" dirty="0" err="1" smtClean="0"/>
              <a:t>Corvidae</a:t>
            </a:r>
            <a:endParaRPr lang="en-GB" sz="2000" dirty="0" smtClean="0"/>
          </a:p>
        </p:txBody>
      </p:sp>
      <p:sp>
        <p:nvSpPr>
          <p:cNvPr id="14" name="Rectangle 13"/>
          <p:cNvSpPr/>
          <p:nvPr/>
        </p:nvSpPr>
        <p:spPr>
          <a:xfrm>
            <a:off x="431540" y="4437112"/>
            <a:ext cx="792088" cy="1569660"/>
          </a:xfrm>
          <a:prstGeom prst="rect">
            <a:avLst/>
          </a:prstGeom>
          <a:ln w="38100">
            <a:solidFill>
              <a:srgbClr val="FF0000"/>
            </a:solidFill>
          </a:ln>
        </p:spPr>
        <p:txBody>
          <a:bodyPr wrap="square">
            <a:spAutoFit/>
          </a:bodyPr>
          <a:lstStyle/>
          <a:p>
            <a:r>
              <a:rPr lang="en-GB" sz="2400" dirty="0" smtClean="0"/>
              <a:t>0.84</a:t>
            </a:r>
          </a:p>
          <a:p>
            <a:r>
              <a:rPr lang="en-GB" sz="2400" dirty="0" smtClean="0"/>
              <a:t> 0.91</a:t>
            </a:r>
          </a:p>
          <a:p>
            <a:r>
              <a:rPr lang="en-GB" sz="2400" dirty="0" smtClean="0"/>
              <a:t> 0.93</a:t>
            </a:r>
          </a:p>
          <a:p>
            <a:r>
              <a:rPr lang="en-GB" sz="2400" dirty="0" smtClean="0"/>
              <a:t> 0.95</a:t>
            </a:r>
          </a:p>
        </p:txBody>
      </p:sp>
      <p:sp>
        <p:nvSpPr>
          <p:cNvPr id="15" name="Rectangle 14"/>
          <p:cNvSpPr/>
          <p:nvPr/>
        </p:nvSpPr>
        <p:spPr>
          <a:xfrm>
            <a:off x="5076056" y="4153230"/>
            <a:ext cx="1691491" cy="2246769"/>
          </a:xfrm>
          <a:prstGeom prst="rect">
            <a:avLst/>
          </a:prstGeom>
          <a:ln w="38100">
            <a:solidFill>
              <a:srgbClr val="FF0000"/>
            </a:solidFill>
          </a:ln>
        </p:spPr>
        <p:txBody>
          <a:bodyPr wrap="square">
            <a:spAutoFit/>
          </a:bodyPr>
          <a:lstStyle/>
          <a:p>
            <a:r>
              <a:rPr lang="en-GB" sz="2000" dirty="0" err="1" smtClean="0"/>
              <a:t>Acanthisitta</a:t>
            </a:r>
            <a:endParaRPr lang="en-GB" sz="2000" dirty="0" smtClean="0"/>
          </a:p>
          <a:p>
            <a:r>
              <a:rPr lang="en-GB" sz="2000" dirty="0" smtClean="0"/>
              <a:t> </a:t>
            </a:r>
            <a:r>
              <a:rPr lang="en-GB" sz="2000" dirty="0" err="1" smtClean="0"/>
              <a:t>Acrocephalus</a:t>
            </a:r>
            <a:endParaRPr lang="en-GB" sz="2000" dirty="0" smtClean="0"/>
          </a:p>
          <a:p>
            <a:r>
              <a:rPr lang="en-GB" sz="2000" dirty="0" smtClean="0"/>
              <a:t> </a:t>
            </a:r>
            <a:r>
              <a:rPr lang="en-GB" sz="2000" dirty="0" err="1" smtClean="0"/>
              <a:t>Ailuroedus</a:t>
            </a:r>
            <a:endParaRPr lang="en-GB" sz="2000" dirty="0" smtClean="0"/>
          </a:p>
          <a:p>
            <a:r>
              <a:rPr lang="en-GB" sz="2000" dirty="0" smtClean="0"/>
              <a:t> </a:t>
            </a:r>
            <a:r>
              <a:rPr lang="en-GB" sz="2000" dirty="0" err="1" smtClean="0"/>
              <a:t>Ailuroedus</a:t>
            </a:r>
            <a:endParaRPr lang="en-GB" sz="2000" dirty="0" smtClean="0"/>
          </a:p>
          <a:p>
            <a:r>
              <a:rPr lang="en-GB" sz="2000" dirty="0" smtClean="0"/>
              <a:t> </a:t>
            </a:r>
            <a:r>
              <a:rPr lang="en-GB" sz="2000" dirty="0" err="1" smtClean="0"/>
              <a:t>Amytornis</a:t>
            </a:r>
            <a:r>
              <a:rPr lang="en-GB" sz="2000" dirty="0" smtClean="0"/>
              <a:t> </a:t>
            </a:r>
          </a:p>
          <a:p>
            <a:r>
              <a:rPr lang="en-GB" sz="2000" dirty="0" err="1" smtClean="0"/>
              <a:t>Camptostoma</a:t>
            </a:r>
            <a:endParaRPr lang="en-GB" sz="2000" dirty="0" smtClean="0"/>
          </a:p>
          <a:p>
            <a:r>
              <a:rPr lang="en-GB" sz="2000" dirty="0" smtClean="0"/>
              <a:t> </a:t>
            </a:r>
            <a:endParaRPr lang="en-GB" sz="2000" dirty="0"/>
          </a:p>
        </p:txBody>
      </p:sp>
      <p:cxnSp>
        <p:nvCxnSpPr>
          <p:cNvPr id="16" name="Straight Arrow Connector 15"/>
          <p:cNvCxnSpPr/>
          <p:nvPr/>
        </p:nvCxnSpPr>
        <p:spPr>
          <a:xfrm>
            <a:off x="2075770" y="2085220"/>
            <a:ext cx="0" cy="2345009"/>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3418353" y="3622342"/>
            <a:ext cx="963725" cy="646331"/>
          </a:xfrm>
          <a:prstGeom prst="rect">
            <a:avLst/>
          </a:prstGeom>
          <a:noFill/>
        </p:spPr>
        <p:txBody>
          <a:bodyPr wrap="none" rtlCol="0">
            <a:spAutoFit/>
          </a:bodyPr>
          <a:lstStyle/>
          <a:p>
            <a:r>
              <a:rPr lang="en-GB" sz="3600" dirty="0" smtClean="0">
                <a:solidFill>
                  <a:srgbClr val="FF0000"/>
                </a:solidFill>
              </a:rPr>
              <a:t>AMI</a:t>
            </a:r>
            <a:endParaRPr lang="en-GB" sz="3600" dirty="0">
              <a:solidFill>
                <a:srgbClr val="FF0000"/>
              </a:solidFill>
            </a:endParaRPr>
          </a:p>
        </p:txBody>
      </p:sp>
      <p:sp>
        <p:nvSpPr>
          <p:cNvPr id="18" name="Rectangle 17"/>
          <p:cNvSpPr/>
          <p:nvPr/>
        </p:nvSpPr>
        <p:spPr>
          <a:xfrm>
            <a:off x="1619672" y="4430229"/>
            <a:ext cx="1114944" cy="1569660"/>
          </a:xfrm>
          <a:prstGeom prst="rect">
            <a:avLst/>
          </a:prstGeom>
          <a:ln w="38100">
            <a:solidFill>
              <a:srgbClr val="FF0000"/>
            </a:solidFill>
          </a:ln>
        </p:spPr>
        <p:txBody>
          <a:bodyPr wrap="square">
            <a:spAutoFit/>
          </a:bodyPr>
          <a:lstStyle/>
          <a:p>
            <a:r>
              <a:rPr lang="en-GB" sz="2400" dirty="0" smtClean="0"/>
              <a:t>23.12</a:t>
            </a:r>
          </a:p>
          <a:p>
            <a:r>
              <a:rPr lang="en-GB" sz="2400" dirty="0" smtClean="0"/>
              <a:t>34.54</a:t>
            </a:r>
          </a:p>
          <a:p>
            <a:r>
              <a:rPr lang="en-GB" sz="2400" dirty="0" smtClean="0"/>
              <a:t>37.21</a:t>
            </a:r>
          </a:p>
          <a:p>
            <a:r>
              <a:rPr lang="en-GB" sz="2400" dirty="0" smtClean="0"/>
              <a:t>38.55</a:t>
            </a:r>
          </a:p>
        </p:txBody>
      </p:sp>
      <p:cxnSp>
        <p:nvCxnSpPr>
          <p:cNvPr id="21" name="Straight Arrow Connector 20"/>
          <p:cNvCxnSpPr/>
          <p:nvPr/>
        </p:nvCxnSpPr>
        <p:spPr>
          <a:xfrm flipH="1">
            <a:off x="971600" y="3356992"/>
            <a:ext cx="115125" cy="1080120"/>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65458" y="6218652"/>
            <a:ext cx="1251753" cy="646331"/>
          </a:xfrm>
          <a:prstGeom prst="rect">
            <a:avLst/>
          </a:prstGeom>
          <a:noFill/>
        </p:spPr>
        <p:txBody>
          <a:bodyPr wrap="none" rtlCol="0">
            <a:spAutoFit/>
          </a:bodyPr>
          <a:lstStyle/>
          <a:p>
            <a:r>
              <a:rPr lang="en-GB" dirty="0" smtClean="0"/>
              <a:t>Posterior</a:t>
            </a:r>
          </a:p>
          <a:p>
            <a:r>
              <a:rPr lang="en-GB" dirty="0" smtClean="0"/>
              <a:t> probability</a:t>
            </a:r>
            <a:endParaRPr lang="en-GB" dirty="0"/>
          </a:p>
        </p:txBody>
      </p:sp>
      <p:sp>
        <p:nvSpPr>
          <p:cNvPr id="25" name="TextBox 24"/>
          <p:cNvSpPr txBox="1"/>
          <p:nvPr/>
        </p:nvSpPr>
        <p:spPr>
          <a:xfrm>
            <a:off x="1925798" y="6220305"/>
            <a:ext cx="1937133" cy="646331"/>
          </a:xfrm>
          <a:prstGeom prst="rect">
            <a:avLst/>
          </a:prstGeom>
          <a:noFill/>
        </p:spPr>
        <p:txBody>
          <a:bodyPr wrap="none" rtlCol="0">
            <a:spAutoFit/>
          </a:bodyPr>
          <a:lstStyle/>
          <a:p>
            <a:r>
              <a:rPr lang="en-GB" dirty="0" smtClean="0"/>
              <a:t>AMI can MEASURE</a:t>
            </a:r>
          </a:p>
          <a:p>
            <a:r>
              <a:rPr lang="en-GB" dirty="0" smtClean="0"/>
              <a:t>Branch lengths!</a:t>
            </a:r>
          </a:p>
        </p:txBody>
      </p:sp>
      <p:cxnSp>
        <p:nvCxnSpPr>
          <p:cNvPr id="29" name="Straight Arrow Connector 28"/>
          <p:cNvCxnSpPr/>
          <p:nvPr/>
        </p:nvCxnSpPr>
        <p:spPr>
          <a:xfrm>
            <a:off x="1741567" y="2085220"/>
            <a:ext cx="620305" cy="0"/>
          </a:xfrm>
          <a:prstGeom prst="straightConnector1">
            <a:avLst/>
          </a:prstGeom>
          <a:ln w="762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3" name="Oval 32"/>
          <p:cNvSpPr/>
          <p:nvPr/>
        </p:nvSpPr>
        <p:spPr>
          <a:xfrm>
            <a:off x="793729" y="2852936"/>
            <a:ext cx="723482" cy="504056"/>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5" name="Straight Arrow Connector 34"/>
          <p:cNvCxnSpPr/>
          <p:nvPr/>
        </p:nvCxnSpPr>
        <p:spPr>
          <a:xfrm>
            <a:off x="7013415" y="3223321"/>
            <a:ext cx="438905" cy="830166"/>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915816" y="4446080"/>
            <a:ext cx="2016224" cy="830997"/>
          </a:xfrm>
          <a:prstGeom prst="rect">
            <a:avLst/>
          </a:prstGeom>
          <a:noFill/>
          <a:ln w="38100">
            <a:solidFill>
              <a:srgbClr val="FF0000"/>
            </a:solidFill>
          </a:ln>
        </p:spPr>
        <p:txBody>
          <a:bodyPr wrap="square" rtlCol="0">
            <a:spAutoFit/>
          </a:bodyPr>
          <a:lstStyle/>
          <a:p>
            <a:r>
              <a:rPr lang="en-GB" sz="4800" dirty="0" err="1" smtClean="0">
                <a:solidFill>
                  <a:srgbClr val="FF0000"/>
                </a:solidFill>
              </a:rPr>
              <a:t>NexML</a:t>
            </a:r>
            <a:endParaRPr lang="en-GB" sz="4800" dirty="0">
              <a:solidFill>
                <a:srgbClr val="FF0000"/>
              </a:solidFill>
            </a:endParaRPr>
          </a:p>
        </p:txBody>
      </p:sp>
      <p:sp>
        <p:nvSpPr>
          <p:cNvPr id="39" name="TextBox 38"/>
          <p:cNvSpPr txBox="1"/>
          <p:nvPr/>
        </p:nvSpPr>
        <p:spPr>
          <a:xfrm>
            <a:off x="5436096" y="6390212"/>
            <a:ext cx="779381" cy="369332"/>
          </a:xfrm>
          <a:prstGeom prst="rect">
            <a:avLst/>
          </a:prstGeom>
          <a:noFill/>
        </p:spPr>
        <p:txBody>
          <a:bodyPr wrap="none" rtlCol="0">
            <a:spAutoFit/>
          </a:bodyPr>
          <a:lstStyle/>
          <a:p>
            <a:r>
              <a:rPr lang="en-GB" dirty="0" smtClean="0"/>
              <a:t>Genus</a:t>
            </a:r>
          </a:p>
        </p:txBody>
      </p:sp>
      <p:sp>
        <p:nvSpPr>
          <p:cNvPr id="40" name="TextBox 39"/>
          <p:cNvSpPr txBox="1"/>
          <p:nvPr/>
        </p:nvSpPr>
        <p:spPr>
          <a:xfrm>
            <a:off x="7507521" y="6390944"/>
            <a:ext cx="789190" cy="369332"/>
          </a:xfrm>
          <a:prstGeom prst="rect">
            <a:avLst/>
          </a:prstGeom>
          <a:noFill/>
        </p:spPr>
        <p:txBody>
          <a:bodyPr wrap="none" rtlCol="0">
            <a:spAutoFit/>
          </a:bodyPr>
          <a:lstStyle/>
          <a:p>
            <a:r>
              <a:rPr lang="en-GB" dirty="0" smtClean="0"/>
              <a:t>Family</a:t>
            </a:r>
          </a:p>
        </p:txBody>
      </p:sp>
      <p:cxnSp>
        <p:nvCxnSpPr>
          <p:cNvPr id="41" name="Straight Arrow Connector 40"/>
          <p:cNvCxnSpPr/>
          <p:nvPr/>
        </p:nvCxnSpPr>
        <p:spPr>
          <a:xfrm>
            <a:off x="5606333" y="3328390"/>
            <a:ext cx="0" cy="830166"/>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2915816" y="5304415"/>
            <a:ext cx="2016224" cy="830997"/>
          </a:xfrm>
          <a:prstGeom prst="rect">
            <a:avLst/>
          </a:prstGeom>
          <a:noFill/>
          <a:ln w="38100">
            <a:solidFill>
              <a:srgbClr val="FF0000"/>
            </a:solidFill>
          </a:ln>
        </p:spPr>
        <p:txBody>
          <a:bodyPr wrap="square" rtlCol="0">
            <a:spAutoFit/>
          </a:bodyPr>
          <a:lstStyle/>
          <a:p>
            <a:r>
              <a:rPr lang="en-GB" sz="4800" dirty="0" smtClean="0">
                <a:solidFill>
                  <a:srgbClr val="FF0000"/>
                </a:solidFill>
              </a:rPr>
              <a:t>HTML</a:t>
            </a:r>
            <a:endParaRPr lang="en-GB" sz="4800" dirty="0">
              <a:solidFill>
                <a:srgbClr val="FF0000"/>
              </a:solidFill>
            </a:endParaRPr>
          </a:p>
        </p:txBody>
      </p:sp>
    </p:spTree>
    <p:extLst>
      <p:ext uri="{BB962C8B-B14F-4D97-AF65-F5344CB8AC3E}">
        <p14:creationId xmlns:p14="http://schemas.microsoft.com/office/powerpoint/2010/main" val="3014876313"/>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 Notebook Science</a:t>
            </a:r>
            <a:endParaRPr lang="en-US" dirty="0"/>
          </a:p>
        </p:txBody>
      </p:sp>
      <p:sp>
        <p:nvSpPr>
          <p:cNvPr id="3" name="Content Placeholder 2"/>
          <p:cNvSpPr>
            <a:spLocks noGrp="1"/>
          </p:cNvSpPr>
          <p:nvPr>
            <p:ph idx="1"/>
          </p:nvPr>
        </p:nvSpPr>
        <p:spPr/>
        <p:txBody>
          <a:bodyPr/>
          <a:lstStyle/>
          <a:p>
            <a:r>
              <a:rPr lang="en-US" dirty="0" smtClean="0"/>
              <a:t>Graduate students understand it: do you?</a:t>
            </a:r>
            <a:endParaRPr lang="en-US" dirty="0"/>
          </a:p>
        </p:txBody>
      </p:sp>
    </p:spTree>
    <p:extLst>
      <p:ext uri="{BB962C8B-B14F-4D97-AF65-F5344CB8AC3E}">
        <p14:creationId xmlns:p14="http://schemas.microsoft.com/office/powerpoint/2010/main" val="2843614670"/>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val 25"/>
          <p:cNvSpPr/>
          <p:nvPr/>
        </p:nvSpPr>
        <p:spPr>
          <a:xfrm>
            <a:off x="738852" y="1045009"/>
            <a:ext cx="6932999" cy="4175858"/>
          </a:xfrm>
          <a:prstGeom prst="ellipse">
            <a:avLst/>
          </a:prstGeom>
          <a:ln>
            <a:solidFill>
              <a:schemeClr val="bg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400" dirty="0"/>
          </a:p>
        </p:txBody>
      </p:sp>
      <p:sp>
        <p:nvSpPr>
          <p:cNvPr id="2" name="Title 1"/>
          <p:cNvSpPr>
            <a:spLocks noGrp="1"/>
          </p:cNvSpPr>
          <p:nvPr>
            <p:ph type="title"/>
          </p:nvPr>
        </p:nvSpPr>
        <p:spPr>
          <a:xfrm>
            <a:off x="547004" y="173354"/>
            <a:ext cx="7945915" cy="904172"/>
          </a:xfrm>
        </p:spPr>
        <p:txBody>
          <a:bodyPr>
            <a:normAutofit fontScale="90000"/>
          </a:bodyPr>
          <a:lstStyle/>
          <a:p>
            <a:r>
              <a:rPr lang="en-US" dirty="0" smtClean="0"/>
              <a:t>Free/Open Software Development</a:t>
            </a:r>
            <a:endParaRPr lang="en-US" dirty="0"/>
          </a:p>
        </p:txBody>
      </p:sp>
      <p:cxnSp>
        <p:nvCxnSpPr>
          <p:cNvPr id="9" name="Curved Connector 8"/>
          <p:cNvCxnSpPr/>
          <p:nvPr/>
        </p:nvCxnSpPr>
        <p:spPr>
          <a:xfrm flipH="1" flipV="1">
            <a:off x="2678437" y="1835925"/>
            <a:ext cx="283697" cy="399104"/>
          </a:xfrm>
          <a:prstGeom prst="curvedConnector4">
            <a:avLst>
              <a:gd name="adj1" fmla="val -80579"/>
              <a:gd name="adj2" fmla="val 198700"/>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Curved Connector 19"/>
          <p:cNvCxnSpPr/>
          <p:nvPr/>
        </p:nvCxnSpPr>
        <p:spPr>
          <a:xfrm>
            <a:off x="2588492" y="2137830"/>
            <a:ext cx="1887168" cy="551505"/>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4302642" y="1077526"/>
            <a:ext cx="1982466" cy="830997"/>
          </a:xfrm>
          <a:prstGeom prst="rect">
            <a:avLst/>
          </a:prstGeom>
        </p:spPr>
        <p:txBody>
          <a:bodyPr wrap="square">
            <a:spAutoFit/>
          </a:bodyPr>
          <a:lstStyle/>
          <a:p>
            <a:r>
              <a:rPr lang="en-US" sz="2400" dirty="0" smtClean="0"/>
              <a:t>Engineered repository</a:t>
            </a:r>
            <a:endParaRPr lang="en-US" sz="2400" dirty="0"/>
          </a:p>
        </p:txBody>
      </p:sp>
      <p:sp>
        <p:nvSpPr>
          <p:cNvPr id="35" name="Rectangle 34"/>
          <p:cNvSpPr/>
          <p:nvPr/>
        </p:nvSpPr>
        <p:spPr>
          <a:xfrm>
            <a:off x="3933787" y="4265569"/>
            <a:ext cx="1736288" cy="830997"/>
          </a:xfrm>
          <a:prstGeom prst="rect">
            <a:avLst/>
          </a:prstGeom>
        </p:spPr>
        <p:txBody>
          <a:bodyPr wrap="square">
            <a:spAutoFit/>
          </a:bodyPr>
          <a:lstStyle/>
          <a:p>
            <a:r>
              <a:rPr lang="en-US" sz="2400" dirty="0" smtClean="0"/>
              <a:t>World</a:t>
            </a:r>
          </a:p>
          <a:p>
            <a:r>
              <a:rPr lang="en-US" sz="2400" dirty="0" smtClean="0"/>
              <a:t>community</a:t>
            </a:r>
            <a:endParaRPr lang="en-US" sz="2400" dirty="0"/>
          </a:p>
        </p:txBody>
      </p:sp>
      <p:sp>
        <p:nvSpPr>
          <p:cNvPr id="32" name="Cloud 31"/>
          <p:cNvSpPr/>
          <p:nvPr/>
        </p:nvSpPr>
        <p:spPr>
          <a:xfrm>
            <a:off x="1797589" y="1835925"/>
            <a:ext cx="1100917"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CODE</a:t>
            </a:r>
            <a:endParaRPr lang="en-US" sz="1600" dirty="0"/>
          </a:p>
        </p:txBody>
      </p:sp>
      <p:sp>
        <p:nvSpPr>
          <p:cNvPr id="36" name="Rectangle 35"/>
          <p:cNvSpPr/>
          <p:nvPr/>
        </p:nvSpPr>
        <p:spPr>
          <a:xfrm>
            <a:off x="3177887" y="1755922"/>
            <a:ext cx="870626" cy="369332"/>
          </a:xfrm>
          <a:prstGeom prst="rect">
            <a:avLst/>
          </a:prstGeom>
        </p:spPr>
        <p:txBody>
          <a:bodyPr wrap="none">
            <a:spAutoFit/>
          </a:bodyPr>
          <a:lstStyle/>
          <a:p>
            <a:r>
              <a:rPr lang="en-US" dirty="0" smtClean="0"/>
              <a:t>rewrite</a:t>
            </a:r>
            <a:endParaRPr lang="en-US" dirty="0"/>
          </a:p>
        </p:txBody>
      </p:sp>
      <p:sp>
        <p:nvSpPr>
          <p:cNvPr id="38" name="Rectangle 37"/>
          <p:cNvSpPr/>
          <p:nvPr/>
        </p:nvSpPr>
        <p:spPr>
          <a:xfrm>
            <a:off x="3067954" y="1204304"/>
            <a:ext cx="929461" cy="369332"/>
          </a:xfrm>
          <a:prstGeom prst="rect">
            <a:avLst/>
          </a:prstGeom>
        </p:spPr>
        <p:txBody>
          <a:bodyPr wrap="none">
            <a:spAutoFit/>
          </a:bodyPr>
          <a:lstStyle/>
          <a:p>
            <a:r>
              <a:rPr lang="en-US" dirty="0" smtClean="0"/>
              <a:t>validate</a:t>
            </a:r>
            <a:endParaRPr lang="en-US" dirty="0"/>
          </a:p>
        </p:txBody>
      </p:sp>
      <p:cxnSp>
        <p:nvCxnSpPr>
          <p:cNvPr id="39" name="Curved Connector 38"/>
          <p:cNvCxnSpPr/>
          <p:nvPr/>
        </p:nvCxnSpPr>
        <p:spPr>
          <a:xfrm flipH="1" flipV="1">
            <a:off x="5293875" y="2387429"/>
            <a:ext cx="283697" cy="399104"/>
          </a:xfrm>
          <a:prstGeom prst="curvedConnector4">
            <a:avLst>
              <a:gd name="adj1" fmla="val -80579"/>
              <a:gd name="adj2" fmla="val 198700"/>
            </a:avLst>
          </a:prstGeom>
          <a:ln>
            <a:tailEnd type="arrow"/>
          </a:ln>
        </p:spPr>
        <p:style>
          <a:lnRef idx="2">
            <a:schemeClr val="accent1"/>
          </a:lnRef>
          <a:fillRef idx="0">
            <a:schemeClr val="accent1"/>
          </a:fillRef>
          <a:effectRef idx="1">
            <a:schemeClr val="accent1"/>
          </a:effectRef>
          <a:fontRef idx="minor">
            <a:schemeClr val="tx1"/>
          </a:fontRef>
        </p:style>
      </p:cxnSp>
      <p:sp>
        <p:nvSpPr>
          <p:cNvPr id="40" name="Cloud 39"/>
          <p:cNvSpPr/>
          <p:nvPr/>
        </p:nvSpPr>
        <p:spPr>
          <a:xfrm>
            <a:off x="4413027" y="2387429"/>
            <a:ext cx="1100917"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CODE</a:t>
            </a:r>
            <a:endParaRPr lang="en-US" sz="1600" dirty="0"/>
          </a:p>
        </p:txBody>
      </p:sp>
      <p:sp>
        <p:nvSpPr>
          <p:cNvPr id="41" name="Rectangle 40"/>
          <p:cNvSpPr/>
          <p:nvPr/>
        </p:nvSpPr>
        <p:spPr>
          <a:xfrm>
            <a:off x="3846093" y="2320003"/>
            <a:ext cx="562248" cy="369332"/>
          </a:xfrm>
          <a:prstGeom prst="rect">
            <a:avLst/>
          </a:prstGeom>
        </p:spPr>
        <p:txBody>
          <a:bodyPr wrap="none">
            <a:spAutoFit/>
          </a:bodyPr>
          <a:lstStyle/>
          <a:p>
            <a:r>
              <a:rPr lang="en-US" dirty="0" smtClean="0"/>
              <a:t>fork</a:t>
            </a:r>
            <a:endParaRPr lang="en-US" dirty="0"/>
          </a:p>
        </p:txBody>
      </p:sp>
      <p:cxnSp>
        <p:nvCxnSpPr>
          <p:cNvPr id="42" name="Curved Connector 41"/>
          <p:cNvCxnSpPr/>
          <p:nvPr/>
        </p:nvCxnSpPr>
        <p:spPr>
          <a:xfrm flipH="1" flipV="1">
            <a:off x="3713718" y="3744236"/>
            <a:ext cx="283697" cy="399104"/>
          </a:xfrm>
          <a:prstGeom prst="curvedConnector4">
            <a:avLst>
              <a:gd name="adj1" fmla="val -80579"/>
              <a:gd name="adj2" fmla="val 198700"/>
            </a:avLst>
          </a:prstGeom>
          <a:ln>
            <a:tailEnd type="arrow"/>
          </a:ln>
        </p:spPr>
        <p:style>
          <a:lnRef idx="2">
            <a:schemeClr val="accent1"/>
          </a:lnRef>
          <a:fillRef idx="0">
            <a:schemeClr val="accent1"/>
          </a:fillRef>
          <a:effectRef idx="1">
            <a:schemeClr val="accent1"/>
          </a:effectRef>
          <a:fontRef idx="minor">
            <a:schemeClr val="tx1"/>
          </a:fontRef>
        </p:style>
      </p:cxnSp>
      <p:sp>
        <p:nvSpPr>
          <p:cNvPr id="43" name="Cloud 42"/>
          <p:cNvSpPr/>
          <p:nvPr/>
        </p:nvSpPr>
        <p:spPr>
          <a:xfrm>
            <a:off x="2832870" y="3744236"/>
            <a:ext cx="1100917"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CODE</a:t>
            </a:r>
            <a:endParaRPr lang="en-US" sz="1600" dirty="0"/>
          </a:p>
        </p:txBody>
      </p:sp>
      <p:cxnSp>
        <p:nvCxnSpPr>
          <p:cNvPr id="44" name="Curved Connector 43"/>
          <p:cNvCxnSpPr/>
          <p:nvPr/>
        </p:nvCxnSpPr>
        <p:spPr>
          <a:xfrm rot="16200000" flipH="1">
            <a:off x="1981939" y="2876098"/>
            <a:ext cx="1307116" cy="653274"/>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2116189" y="3275037"/>
            <a:ext cx="821935" cy="369332"/>
          </a:xfrm>
          <a:prstGeom prst="rect">
            <a:avLst/>
          </a:prstGeom>
        </p:spPr>
        <p:txBody>
          <a:bodyPr wrap="none">
            <a:spAutoFit/>
          </a:bodyPr>
          <a:lstStyle/>
          <a:p>
            <a:r>
              <a:rPr lang="en-US" dirty="0" smtClean="0"/>
              <a:t>Re-use</a:t>
            </a:r>
            <a:endParaRPr lang="en-US" dirty="0"/>
          </a:p>
        </p:txBody>
      </p:sp>
      <p:cxnSp>
        <p:nvCxnSpPr>
          <p:cNvPr id="46" name="Curved Connector 45"/>
          <p:cNvCxnSpPr/>
          <p:nvPr/>
        </p:nvCxnSpPr>
        <p:spPr>
          <a:xfrm flipH="1" flipV="1">
            <a:off x="6394792" y="3609451"/>
            <a:ext cx="283697" cy="399104"/>
          </a:xfrm>
          <a:prstGeom prst="curvedConnector4">
            <a:avLst>
              <a:gd name="adj1" fmla="val -80579"/>
              <a:gd name="adj2" fmla="val 198700"/>
            </a:avLst>
          </a:prstGeom>
          <a:ln>
            <a:tailEnd type="arrow"/>
          </a:ln>
        </p:spPr>
        <p:style>
          <a:lnRef idx="2">
            <a:schemeClr val="accent1"/>
          </a:lnRef>
          <a:fillRef idx="0">
            <a:schemeClr val="accent1"/>
          </a:fillRef>
          <a:effectRef idx="1">
            <a:schemeClr val="accent1"/>
          </a:effectRef>
          <a:fontRef idx="minor">
            <a:schemeClr val="tx1"/>
          </a:fontRef>
        </p:style>
      </p:cxnSp>
      <p:sp>
        <p:nvSpPr>
          <p:cNvPr id="47" name="Cloud 46"/>
          <p:cNvSpPr/>
          <p:nvPr/>
        </p:nvSpPr>
        <p:spPr>
          <a:xfrm>
            <a:off x="5513944" y="3609451"/>
            <a:ext cx="1100917"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CODE</a:t>
            </a:r>
            <a:endParaRPr lang="en-US" sz="1600" dirty="0"/>
          </a:p>
        </p:txBody>
      </p:sp>
      <p:sp>
        <p:nvSpPr>
          <p:cNvPr id="48" name="Rectangle 47"/>
          <p:cNvSpPr/>
          <p:nvPr/>
        </p:nvSpPr>
        <p:spPr>
          <a:xfrm>
            <a:off x="4471940" y="3498255"/>
            <a:ext cx="821935" cy="369332"/>
          </a:xfrm>
          <a:prstGeom prst="rect">
            <a:avLst/>
          </a:prstGeom>
        </p:spPr>
        <p:txBody>
          <a:bodyPr wrap="none">
            <a:spAutoFit/>
          </a:bodyPr>
          <a:lstStyle/>
          <a:p>
            <a:r>
              <a:rPr lang="en-US" dirty="0" smtClean="0"/>
              <a:t>Re-use</a:t>
            </a:r>
            <a:endParaRPr lang="en-US" dirty="0"/>
          </a:p>
        </p:txBody>
      </p:sp>
      <p:cxnSp>
        <p:nvCxnSpPr>
          <p:cNvPr id="49" name="Curved Connector 48"/>
          <p:cNvCxnSpPr/>
          <p:nvPr/>
        </p:nvCxnSpPr>
        <p:spPr>
          <a:xfrm flipV="1">
            <a:off x="3713718" y="3968860"/>
            <a:ext cx="1800226" cy="326880"/>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506619" y="5096566"/>
            <a:ext cx="3339474" cy="1384995"/>
          </a:xfrm>
          <a:prstGeom prst="rect">
            <a:avLst/>
          </a:prstGeom>
          <a:noFill/>
        </p:spPr>
        <p:txBody>
          <a:bodyPr wrap="square" rtlCol="0">
            <a:spAutoFit/>
          </a:bodyPr>
          <a:lstStyle/>
          <a:p>
            <a:r>
              <a:rPr lang="en-US" sz="2800" dirty="0" err="1" smtClean="0"/>
              <a:t>Github</a:t>
            </a:r>
            <a:r>
              <a:rPr lang="en-US" sz="2800" dirty="0" smtClean="0"/>
              <a:t>, </a:t>
            </a:r>
            <a:r>
              <a:rPr lang="en-US" sz="2800" dirty="0" err="1" smtClean="0"/>
              <a:t>BitBucket</a:t>
            </a:r>
            <a:endParaRPr lang="en-US" sz="2800" dirty="0" smtClean="0"/>
          </a:p>
          <a:p>
            <a:r>
              <a:rPr lang="en-US" sz="2800" dirty="0" err="1" smtClean="0"/>
              <a:t>StackOverflow</a:t>
            </a:r>
            <a:r>
              <a:rPr lang="en-US" sz="2800" dirty="0" smtClean="0"/>
              <a:t>,</a:t>
            </a:r>
          </a:p>
          <a:p>
            <a:r>
              <a:rPr lang="en-US" sz="2800" dirty="0" smtClean="0"/>
              <a:t>Apache</a:t>
            </a:r>
            <a:endParaRPr lang="en-US" sz="2800" dirty="0"/>
          </a:p>
        </p:txBody>
      </p:sp>
      <p:sp>
        <p:nvSpPr>
          <p:cNvPr id="51" name="Oval 50"/>
          <p:cNvSpPr/>
          <p:nvPr/>
        </p:nvSpPr>
        <p:spPr>
          <a:xfrm>
            <a:off x="1635661" y="2852701"/>
            <a:ext cx="270964" cy="20524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52" name="Straight Connector 51"/>
          <p:cNvCxnSpPr/>
          <p:nvPr/>
        </p:nvCxnSpPr>
        <p:spPr>
          <a:xfrm flipH="1">
            <a:off x="1635661" y="3591232"/>
            <a:ext cx="128292" cy="2437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1800890" y="3591232"/>
            <a:ext cx="181159" cy="243726"/>
          </a:xfrm>
          <a:prstGeom prst="line">
            <a:avLst/>
          </a:prstGeom>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1635661" y="3057944"/>
            <a:ext cx="270964" cy="53328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55" name="Straight Connector 54"/>
          <p:cNvCxnSpPr/>
          <p:nvPr/>
        </p:nvCxnSpPr>
        <p:spPr>
          <a:xfrm flipH="1" flipV="1">
            <a:off x="1462601" y="3248187"/>
            <a:ext cx="301352" cy="46477"/>
          </a:xfrm>
          <a:prstGeom prst="line">
            <a:avLst/>
          </a:prstGeom>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1829670" y="3248186"/>
            <a:ext cx="320710" cy="0"/>
          </a:xfrm>
          <a:prstGeom prst="line">
            <a:avLst/>
          </a:prstGeom>
        </p:spPr>
        <p:style>
          <a:lnRef idx="2">
            <a:schemeClr val="accent1"/>
          </a:lnRef>
          <a:fillRef idx="0">
            <a:schemeClr val="accent1"/>
          </a:fillRef>
          <a:effectRef idx="1">
            <a:schemeClr val="accent1"/>
          </a:effectRef>
          <a:fontRef idx="minor">
            <a:schemeClr val="tx1"/>
          </a:fontRef>
        </p:style>
      </p:cxnSp>
      <p:sp>
        <p:nvSpPr>
          <p:cNvPr id="57" name="Oval 56"/>
          <p:cNvSpPr/>
          <p:nvPr/>
        </p:nvSpPr>
        <p:spPr>
          <a:xfrm>
            <a:off x="6343897" y="1971620"/>
            <a:ext cx="270964" cy="20524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58" name="Straight Connector 57"/>
          <p:cNvCxnSpPr/>
          <p:nvPr/>
        </p:nvCxnSpPr>
        <p:spPr>
          <a:xfrm flipH="1">
            <a:off x="6343897" y="2710151"/>
            <a:ext cx="128292" cy="2437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6509126" y="2710151"/>
            <a:ext cx="181159" cy="243726"/>
          </a:xfrm>
          <a:prstGeom prst="line">
            <a:avLst/>
          </a:prstGeom>
        </p:spPr>
        <p:style>
          <a:lnRef idx="2">
            <a:schemeClr val="accent1"/>
          </a:lnRef>
          <a:fillRef idx="0">
            <a:schemeClr val="accent1"/>
          </a:fillRef>
          <a:effectRef idx="1">
            <a:schemeClr val="accent1"/>
          </a:effectRef>
          <a:fontRef idx="minor">
            <a:schemeClr val="tx1"/>
          </a:fontRef>
        </p:style>
      </p:cxnSp>
      <p:sp>
        <p:nvSpPr>
          <p:cNvPr id="60" name="Oval 59"/>
          <p:cNvSpPr/>
          <p:nvPr/>
        </p:nvSpPr>
        <p:spPr>
          <a:xfrm>
            <a:off x="6343897" y="2176863"/>
            <a:ext cx="270964" cy="53328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61" name="Straight Connector 60"/>
          <p:cNvCxnSpPr/>
          <p:nvPr/>
        </p:nvCxnSpPr>
        <p:spPr>
          <a:xfrm flipH="1" flipV="1">
            <a:off x="6170837" y="2367106"/>
            <a:ext cx="301352" cy="46477"/>
          </a:xfrm>
          <a:prstGeom prst="line">
            <a:avLst/>
          </a:prstGeom>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a:off x="6537906" y="2367105"/>
            <a:ext cx="32071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63" name="Curved Connector 62"/>
          <p:cNvCxnSpPr/>
          <p:nvPr/>
        </p:nvCxnSpPr>
        <p:spPr>
          <a:xfrm rot="10800000">
            <a:off x="2420857" y="2549177"/>
            <a:ext cx="3550342" cy="1060275"/>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sp>
        <p:nvSpPr>
          <p:cNvPr id="64" name="Rectangle 63"/>
          <p:cNvSpPr/>
          <p:nvPr/>
        </p:nvSpPr>
        <p:spPr>
          <a:xfrm>
            <a:off x="5107593" y="3195965"/>
            <a:ext cx="909060" cy="369332"/>
          </a:xfrm>
          <a:prstGeom prst="rect">
            <a:avLst/>
          </a:prstGeom>
        </p:spPr>
        <p:txBody>
          <a:bodyPr wrap="none">
            <a:spAutoFit/>
          </a:bodyPr>
          <a:lstStyle/>
          <a:p>
            <a:r>
              <a:rPr lang="en-US" dirty="0" smtClean="0"/>
              <a:t>inspires</a:t>
            </a:r>
            <a:endParaRPr lang="en-US" dirty="0"/>
          </a:p>
        </p:txBody>
      </p:sp>
      <p:sp>
        <p:nvSpPr>
          <p:cNvPr id="65" name="TextBox 64"/>
          <p:cNvSpPr txBox="1"/>
          <p:nvPr/>
        </p:nvSpPr>
        <p:spPr>
          <a:xfrm>
            <a:off x="1829670" y="3972574"/>
            <a:ext cx="818779" cy="646331"/>
          </a:xfrm>
          <a:prstGeom prst="rect">
            <a:avLst/>
          </a:prstGeom>
          <a:noFill/>
        </p:spPr>
        <p:txBody>
          <a:bodyPr wrap="none" rtlCol="0">
            <a:spAutoFit/>
          </a:bodyPr>
          <a:lstStyle/>
          <a:p>
            <a:r>
              <a:rPr lang="en-US" sz="3600" dirty="0" smtClean="0">
                <a:solidFill>
                  <a:srgbClr val="008000"/>
                </a:solidFill>
              </a:rPr>
              <a:t>OSI</a:t>
            </a:r>
            <a:endParaRPr lang="en-US" sz="3600" dirty="0">
              <a:solidFill>
                <a:srgbClr val="008000"/>
              </a:solidFill>
            </a:endParaRPr>
          </a:p>
        </p:txBody>
      </p:sp>
      <p:sp>
        <p:nvSpPr>
          <p:cNvPr id="3" name="TextBox 2"/>
          <p:cNvSpPr txBox="1"/>
          <p:nvPr/>
        </p:nvSpPr>
        <p:spPr>
          <a:xfrm>
            <a:off x="4188167" y="5844040"/>
            <a:ext cx="4413250" cy="646331"/>
          </a:xfrm>
          <a:prstGeom prst="rect">
            <a:avLst/>
          </a:prstGeom>
          <a:noFill/>
        </p:spPr>
        <p:txBody>
          <a:bodyPr wrap="none" rtlCol="0">
            <a:spAutoFit/>
          </a:bodyPr>
          <a:lstStyle/>
          <a:p>
            <a:r>
              <a:rPr lang="en-US" dirty="0" smtClean="0">
                <a:hlinkClick r:id=""/>
              </a:rPr>
              <a:t>Example: ContentMine at</a:t>
            </a:r>
          </a:p>
          <a:p>
            <a:r>
              <a:rPr lang="en-US" dirty="0" smtClean="0">
                <a:hlinkClick r:id=""/>
              </a:rPr>
              <a:t>http://github.com/ContentMine/quickscrape</a:t>
            </a:r>
            <a:r>
              <a:rPr lang="en-US" dirty="0" smtClean="0"/>
              <a:t> </a:t>
            </a:r>
            <a:endParaRPr lang="en-US" dirty="0"/>
          </a:p>
        </p:txBody>
      </p:sp>
    </p:spTree>
    <p:extLst>
      <p:ext uri="{BB962C8B-B14F-4D97-AF65-F5344CB8AC3E}">
        <p14:creationId xmlns:p14="http://schemas.microsoft.com/office/powerpoint/2010/main" val="63855917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cost and value</a:t>
            </a:r>
            <a:endParaRPr lang="en-US" dirty="0"/>
          </a:p>
        </p:txBody>
      </p:sp>
    </p:spTree>
    <p:extLst>
      <p:ext uri="{BB962C8B-B14F-4D97-AF65-F5344CB8AC3E}">
        <p14:creationId xmlns:p14="http://schemas.microsoft.com/office/powerpoint/2010/main" val="2885191715"/>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989327"/>
            <a:ext cx="9144000" cy="5620104"/>
          </a:xfrm>
          <a:prstGeom prst="rect">
            <a:avLst/>
          </a:prstGeom>
        </p:spPr>
      </p:pic>
      <p:sp>
        <p:nvSpPr>
          <p:cNvPr id="3" name="TextBox 2"/>
          <p:cNvSpPr txBox="1"/>
          <p:nvPr/>
        </p:nvSpPr>
        <p:spPr>
          <a:xfrm>
            <a:off x="0" y="235691"/>
            <a:ext cx="9298940" cy="584776"/>
          </a:xfrm>
          <a:prstGeom prst="rect">
            <a:avLst/>
          </a:prstGeom>
          <a:noFill/>
        </p:spPr>
        <p:txBody>
          <a:bodyPr wrap="none" rtlCol="0">
            <a:spAutoFit/>
          </a:bodyPr>
          <a:lstStyle/>
          <a:p>
            <a:r>
              <a:rPr lang="en-US" sz="3200" dirty="0" smtClean="0"/>
              <a:t>Sophie Kershaw, Panton Fellow, Training PhD Students </a:t>
            </a:r>
            <a:endParaRPr lang="en-US" sz="3200" dirty="0"/>
          </a:p>
        </p:txBody>
      </p:sp>
    </p:spTree>
    <p:extLst>
      <p:ext uri="{BB962C8B-B14F-4D97-AF65-F5344CB8AC3E}">
        <p14:creationId xmlns:p14="http://schemas.microsoft.com/office/powerpoint/2010/main" val="2491984987"/>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2816397" y="4357553"/>
            <a:ext cx="505099" cy="8716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Rectangle 2"/>
          <p:cNvSpPr/>
          <p:nvPr/>
        </p:nvSpPr>
        <p:spPr>
          <a:xfrm>
            <a:off x="107504" y="116632"/>
            <a:ext cx="4824536" cy="1631216"/>
          </a:xfrm>
          <a:prstGeom prst="rect">
            <a:avLst/>
          </a:prstGeom>
        </p:spPr>
        <p:txBody>
          <a:bodyPr wrap="square">
            <a:spAutoFit/>
          </a:bodyPr>
          <a:lstStyle/>
          <a:p>
            <a:r>
              <a:rPr lang="en-GB" sz="2500" dirty="0" smtClean="0">
                <a:solidFill>
                  <a:srgbClr val="0000FF"/>
                </a:solidFill>
                <a:latin typeface="Aharoni" pitchFamily="2" charset="-79"/>
                <a:ea typeface="Adobe Gothic Std B" pitchFamily="34" charset="-128"/>
                <a:cs typeface="Aharoni" pitchFamily="2" charset="-79"/>
              </a:rPr>
              <a:t>“Do </a:t>
            </a:r>
            <a:r>
              <a:rPr lang="en-GB" sz="2500" dirty="0">
                <a:solidFill>
                  <a:srgbClr val="0000FF"/>
                </a:solidFill>
                <a:latin typeface="Aharoni" pitchFamily="2" charset="-79"/>
                <a:ea typeface="Adobe Gothic Std B" pitchFamily="34" charset="-128"/>
                <a:cs typeface="Aharoni" pitchFamily="2" charset="-79"/>
              </a:rPr>
              <a:t>you think you would be more confident in the future about trying to apply Open techniques to your </a:t>
            </a:r>
            <a:r>
              <a:rPr lang="en-GB" sz="2500" dirty="0" smtClean="0">
                <a:solidFill>
                  <a:srgbClr val="0000FF"/>
                </a:solidFill>
                <a:latin typeface="Aharoni" pitchFamily="2" charset="-79"/>
                <a:ea typeface="Adobe Gothic Std B" pitchFamily="34" charset="-128"/>
                <a:cs typeface="Aharoni" pitchFamily="2" charset="-79"/>
              </a:rPr>
              <a:t>work..?”</a:t>
            </a:r>
            <a:endParaRPr lang="en-GB" sz="2500" dirty="0">
              <a:solidFill>
                <a:srgbClr val="0000FF"/>
              </a:solidFill>
              <a:latin typeface="Aharoni" pitchFamily="2" charset="-79"/>
              <a:ea typeface="Adobe Gothic Std B" pitchFamily="34" charset="-128"/>
              <a:cs typeface="Aharoni" pitchFamily="2" charset="-79"/>
            </a:endParaRPr>
          </a:p>
        </p:txBody>
      </p:sp>
      <p:sp>
        <p:nvSpPr>
          <p:cNvPr id="8" name="Rectangle 7"/>
          <p:cNvSpPr/>
          <p:nvPr/>
        </p:nvSpPr>
        <p:spPr>
          <a:xfrm>
            <a:off x="2195736" y="5110152"/>
            <a:ext cx="6840760" cy="1631216"/>
          </a:xfrm>
          <a:prstGeom prst="rect">
            <a:avLst/>
          </a:prstGeom>
        </p:spPr>
        <p:txBody>
          <a:bodyPr wrap="square">
            <a:spAutoFit/>
          </a:bodyPr>
          <a:lstStyle/>
          <a:p>
            <a:pPr marL="342900" indent="-342900" algn="r">
              <a:buFont typeface="Arial" pitchFamily="34" charset="0"/>
              <a:buChar char="•"/>
            </a:pPr>
            <a:r>
              <a:rPr lang="en-GB" sz="2500" dirty="0" smtClean="0">
                <a:solidFill>
                  <a:srgbClr val="FFC000"/>
                </a:solidFill>
                <a:latin typeface="Adobe Gothic Std B" pitchFamily="34" charset="-128"/>
                <a:ea typeface="Adobe Gothic Std B" pitchFamily="34" charset="-128"/>
                <a:cs typeface="Aharoni" pitchFamily="2" charset="-79"/>
              </a:rPr>
              <a:t>50% Yes, by myself</a:t>
            </a:r>
          </a:p>
          <a:p>
            <a:pPr marL="342900" indent="-342900" algn="r">
              <a:buFont typeface="Arial" pitchFamily="34" charset="0"/>
              <a:buChar char="•"/>
            </a:pPr>
            <a:r>
              <a:rPr lang="en-GB" sz="2500" dirty="0" smtClean="0">
                <a:solidFill>
                  <a:srgbClr val="FFC000"/>
                </a:solidFill>
                <a:latin typeface="Adobe Gothic Std B" pitchFamily="34" charset="-128"/>
                <a:ea typeface="Adobe Gothic Std B" pitchFamily="34" charset="-128"/>
                <a:cs typeface="Aharoni" pitchFamily="2" charset="-79"/>
              </a:rPr>
              <a:t>41% Yes, with help/guidance</a:t>
            </a:r>
          </a:p>
          <a:p>
            <a:pPr marL="342900" indent="-342900" algn="r">
              <a:buFont typeface="Arial" pitchFamily="34" charset="0"/>
              <a:buChar char="•"/>
            </a:pPr>
            <a:r>
              <a:rPr lang="en-GB" sz="2500" dirty="0" smtClean="0">
                <a:solidFill>
                  <a:srgbClr val="FFC000"/>
                </a:solidFill>
                <a:latin typeface="Adobe Gothic Std B" pitchFamily="34" charset="-128"/>
                <a:ea typeface="Adobe Gothic Std B" pitchFamily="34" charset="-128"/>
                <a:cs typeface="Aharoni" pitchFamily="2" charset="-79"/>
              </a:rPr>
              <a:t>9% No opinion/neutral</a:t>
            </a:r>
          </a:p>
          <a:p>
            <a:pPr marL="342900" indent="-342900" algn="r">
              <a:buFont typeface="Arial" pitchFamily="34" charset="0"/>
              <a:buChar char="•"/>
            </a:pPr>
            <a:r>
              <a:rPr lang="en-GB" sz="2500" dirty="0" smtClean="0">
                <a:solidFill>
                  <a:srgbClr val="FFC000"/>
                </a:solidFill>
                <a:latin typeface="Adobe Gothic Std B" pitchFamily="34" charset="-128"/>
                <a:ea typeface="Adobe Gothic Std B" pitchFamily="34" charset="-128"/>
                <a:cs typeface="Aharoni" pitchFamily="2" charset="-79"/>
              </a:rPr>
              <a:t>0% No</a:t>
            </a:r>
            <a:endParaRPr lang="en-GB" sz="2500" dirty="0">
              <a:solidFill>
                <a:srgbClr val="FFC000"/>
              </a:solidFill>
              <a:latin typeface="Adobe Gothic Std B" pitchFamily="34" charset="-128"/>
              <a:ea typeface="Adobe Gothic Std B" pitchFamily="34" charset="-128"/>
              <a:cs typeface="Aharoni" pitchFamily="2" charset="-79"/>
            </a:endParaRPr>
          </a:p>
        </p:txBody>
      </p:sp>
    </p:spTree>
    <p:extLst>
      <p:ext uri="{BB962C8B-B14F-4D97-AF65-F5344CB8AC3E}">
        <p14:creationId xmlns:p14="http://schemas.microsoft.com/office/powerpoint/2010/main" val="2967145622"/>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2741" y="2138050"/>
            <a:ext cx="2664296" cy="1998222"/>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64298" y="2143244"/>
            <a:ext cx="2657371" cy="1993028"/>
          </a:xfrm>
          <a:prstGeom prst="rect">
            <a:avLst/>
          </a:prstGeom>
        </p:spPr>
      </p:pic>
      <p:cxnSp>
        <p:nvCxnSpPr>
          <p:cNvPr id="13" name="Straight Connector 12"/>
          <p:cNvCxnSpPr/>
          <p:nvPr/>
        </p:nvCxnSpPr>
        <p:spPr>
          <a:xfrm>
            <a:off x="0" y="1045185"/>
            <a:ext cx="8424936" cy="0"/>
          </a:xfrm>
          <a:prstGeom prst="line">
            <a:avLst/>
          </a:prstGeom>
          <a:ln w="889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07504" y="121855"/>
            <a:ext cx="7848872" cy="784830"/>
          </a:xfrm>
          <a:prstGeom prst="rect">
            <a:avLst/>
          </a:prstGeom>
          <a:noFill/>
        </p:spPr>
        <p:txBody>
          <a:bodyPr wrap="square" rtlCol="0">
            <a:spAutoFit/>
          </a:bodyPr>
          <a:lstStyle/>
          <a:p>
            <a:r>
              <a:rPr lang="en-GB" sz="4500" b="1" dirty="0" smtClean="0"/>
              <a:t>Rotation-Based Learning (RBL)</a:t>
            </a:r>
            <a:endParaRPr lang="en-GB" sz="4500" b="1" dirty="0"/>
          </a:p>
        </p:txBody>
      </p:sp>
      <p:sp>
        <p:nvSpPr>
          <p:cNvPr id="12" name="TextBox 11"/>
          <p:cNvSpPr txBox="1"/>
          <p:nvPr/>
        </p:nvSpPr>
        <p:spPr>
          <a:xfrm>
            <a:off x="212881" y="4471794"/>
            <a:ext cx="2808312" cy="2215991"/>
          </a:xfrm>
          <a:prstGeom prst="rect">
            <a:avLst/>
          </a:prstGeom>
          <a:noFill/>
        </p:spPr>
        <p:txBody>
          <a:bodyPr wrap="square" rtlCol="0">
            <a:spAutoFit/>
          </a:bodyPr>
          <a:lstStyle/>
          <a:p>
            <a:r>
              <a:rPr lang="en-GB" b="1" u="sng" dirty="0" smtClean="0">
                <a:solidFill>
                  <a:schemeClr val="bg2">
                    <a:lumMod val="60000"/>
                    <a:lumOff val="40000"/>
                  </a:schemeClr>
                </a:solidFill>
              </a:rPr>
              <a:t>Phase 1: Initiator</a:t>
            </a:r>
          </a:p>
          <a:p>
            <a:pPr marL="285750" indent="-285750">
              <a:lnSpc>
                <a:spcPct val="125000"/>
              </a:lnSpc>
              <a:buFont typeface="Arial" pitchFamily="34" charset="0"/>
              <a:buChar char="•"/>
            </a:pPr>
            <a:r>
              <a:rPr lang="en-GB" sz="1600" dirty="0" smtClean="0"/>
              <a:t>No communication permitted between groups</a:t>
            </a:r>
          </a:p>
          <a:p>
            <a:pPr marL="285750" indent="-285750">
              <a:lnSpc>
                <a:spcPct val="125000"/>
              </a:lnSpc>
              <a:buFont typeface="Arial" pitchFamily="34" charset="0"/>
              <a:buChar char="•"/>
            </a:pPr>
            <a:r>
              <a:rPr lang="en-GB" sz="1600" dirty="0" smtClean="0"/>
              <a:t>Attempt to reproduce existing literature</a:t>
            </a:r>
          </a:p>
          <a:p>
            <a:pPr marL="285750" indent="-285750">
              <a:lnSpc>
                <a:spcPct val="125000"/>
              </a:lnSpc>
              <a:buFont typeface="Arial" pitchFamily="34" charset="0"/>
              <a:buChar char="•"/>
            </a:pPr>
            <a:r>
              <a:rPr lang="en-GB" sz="1600" dirty="0" smtClean="0"/>
              <a:t>Deliver a </a:t>
            </a:r>
            <a:r>
              <a:rPr lang="en-GB" sz="1600" b="1" dirty="0" smtClean="0">
                <a:solidFill>
                  <a:srgbClr val="FFC000"/>
                </a:solidFill>
              </a:rPr>
              <a:t>coherent research story </a:t>
            </a:r>
            <a:r>
              <a:rPr lang="en-GB" sz="1600" dirty="0" smtClean="0"/>
              <a:t>by the end of Phase 1</a:t>
            </a:r>
            <a:endParaRPr lang="en-GB" sz="1600" dirty="0"/>
          </a:p>
        </p:txBody>
      </p:sp>
      <p:sp>
        <p:nvSpPr>
          <p:cNvPr id="16" name="TextBox 15"/>
          <p:cNvSpPr txBox="1"/>
          <p:nvPr/>
        </p:nvSpPr>
        <p:spPr>
          <a:xfrm>
            <a:off x="5892984" y="4471794"/>
            <a:ext cx="3060847" cy="1908215"/>
          </a:xfrm>
          <a:prstGeom prst="rect">
            <a:avLst/>
          </a:prstGeom>
          <a:noFill/>
        </p:spPr>
        <p:txBody>
          <a:bodyPr wrap="square" rtlCol="0">
            <a:spAutoFit/>
          </a:bodyPr>
          <a:lstStyle/>
          <a:p>
            <a:r>
              <a:rPr lang="en-GB" b="1" u="sng" dirty="0" smtClean="0">
                <a:solidFill>
                  <a:schemeClr val="bg2">
                    <a:lumMod val="60000"/>
                    <a:lumOff val="40000"/>
                  </a:schemeClr>
                </a:solidFill>
              </a:rPr>
              <a:t>Phase 2: Successor</a:t>
            </a:r>
          </a:p>
          <a:p>
            <a:pPr marL="285750" indent="-285750">
              <a:lnSpc>
                <a:spcPct val="125000"/>
              </a:lnSpc>
              <a:buFont typeface="Arial" pitchFamily="34" charset="0"/>
              <a:buChar char="•"/>
            </a:pPr>
            <a:r>
              <a:rPr lang="en-GB" sz="1600" dirty="0" smtClean="0"/>
              <a:t>Communication between groups still prohibited</a:t>
            </a:r>
          </a:p>
          <a:p>
            <a:pPr marL="285750" indent="-285750">
              <a:lnSpc>
                <a:spcPct val="125000"/>
              </a:lnSpc>
              <a:buFont typeface="Arial" pitchFamily="34" charset="0"/>
              <a:buChar char="•"/>
            </a:pPr>
            <a:r>
              <a:rPr lang="en-GB" sz="1600" dirty="0"/>
              <a:t>V</a:t>
            </a:r>
            <a:r>
              <a:rPr lang="en-GB" sz="1600" dirty="0" smtClean="0"/>
              <a:t>alidate and develop the inherited research story</a:t>
            </a:r>
          </a:p>
          <a:p>
            <a:pPr marL="285750" indent="-285750">
              <a:lnSpc>
                <a:spcPct val="125000"/>
              </a:lnSpc>
              <a:buFont typeface="Arial" pitchFamily="34" charset="0"/>
              <a:buChar char="•"/>
            </a:pPr>
            <a:r>
              <a:rPr lang="en-GB" sz="1600" dirty="0" smtClean="0"/>
              <a:t>Critique your predecessors</a:t>
            </a:r>
            <a:endParaRPr lang="en-GB" sz="1600" dirty="0"/>
          </a:p>
        </p:txBody>
      </p:sp>
      <p:sp>
        <p:nvSpPr>
          <p:cNvPr id="17" name="TextBox 16"/>
          <p:cNvSpPr txBox="1"/>
          <p:nvPr/>
        </p:nvSpPr>
        <p:spPr>
          <a:xfrm>
            <a:off x="415468" y="1268760"/>
            <a:ext cx="8009467" cy="707886"/>
          </a:xfrm>
          <a:prstGeom prst="rect">
            <a:avLst/>
          </a:prstGeom>
          <a:noFill/>
        </p:spPr>
        <p:txBody>
          <a:bodyPr wrap="square" rtlCol="0">
            <a:spAutoFit/>
          </a:bodyPr>
          <a:lstStyle/>
          <a:p>
            <a:pPr marL="285750" indent="-285750" algn="ctr">
              <a:buFont typeface="Arial" pitchFamily="34" charset="0"/>
              <a:buChar char="•"/>
            </a:pPr>
            <a:r>
              <a:rPr lang="en-GB" sz="2000" b="1" dirty="0" smtClean="0"/>
              <a:t>Role of </a:t>
            </a:r>
            <a:r>
              <a:rPr lang="en-GB" sz="2000" b="1" dirty="0" smtClean="0">
                <a:solidFill>
                  <a:srgbClr val="FFC000"/>
                </a:solidFill>
              </a:rPr>
              <a:t>research producer </a:t>
            </a:r>
            <a:r>
              <a:rPr lang="en-GB" sz="2000" b="1" dirty="0" smtClean="0"/>
              <a:t>vs. </a:t>
            </a:r>
            <a:r>
              <a:rPr lang="en-GB" sz="2000" b="1" dirty="0" smtClean="0">
                <a:solidFill>
                  <a:srgbClr val="FFC000"/>
                </a:solidFill>
              </a:rPr>
              <a:t>research user </a:t>
            </a:r>
          </a:p>
          <a:p>
            <a:pPr marL="285750" indent="-285750" algn="ctr">
              <a:buFont typeface="Arial" pitchFamily="34" charset="0"/>
              <a:buChar char="•"/>
            </a:pPr>
            <a:r>
              <a:rPr lang="en-GB" sz="2000" b="1" dirty="0" smtClean="0"/>
              <a:t>Can this approach help to foster awareness of reproducibility issues?</a:t>
            </a:r>
            <a:endParaRPr lang="en-GB" sz="2000" b="1" dirty="0"/>
          </a:p>
        </p:txBody>
      </p:sp>
      <p:sp>
        <p:nvSpPr>
          <p:cNvPr id="18" name="TextBox 17"/>
          <p:cNvSpPr txBox="1"/>
          <p:nvPr/>
        </p:nvSpPr>
        <p:spPr>
          <a:xfrm>
            <a:off x="2972898" y="4471794"/>
            <a:ext cx="2894605" cy="2523768"/>
          </a:xfrm>
          <a:prstGeom prst="rect">
            <a:avLst/>
          </a:prstGeom>
          <a:noFill/>
        </p:spPr>
        <p:txBody>
          <a:bodyPr wrap="square" rtlCol="0">
            <a:spAutoFit/>
          </a:bodyPr>
          <a:lstStyle/>
          <a:p>
            <a:r>
              <a:rPr lang="en-GB" b="1" u="sng" dirty="0" smtClean="0">
                <a:solidFill>
                  <a:schemeClr val="bg2">
                    <a:lumMod val="60000"/>
                    <a:lumOff val="40000"/>
                  </a:schemeClr>
                </a:solidFill>
              </a:rPr>
              <a:t>Throughout Phases 1 &amp; 2:</a:t>
            </a:r>
          </a:p>
          <a:p>
            <a:pPr marL="285750" indent="-285750">
              <a:lnSpc>
                <a:spcPct val="125000"/>
              </a:lnSpc>
              <a:buFont typeface="Arial" pitchFamily="34" charset="0"/>
              <a:buChar char="•"/>
            </a:pPr>
            <a:r>
              <a:rPr lang="en-GB" sz="1600" dirty="0" smtClean="0"/>
              <a:t>Daily lectures on open science culture &amp; techniques</a:t>
            </a:r>
          </a:p>
          <a:p>
            <a:pPr marL="285750" indent="-285750">
              <a:lnSpc>
                <a:spcPct val="125000"/>
              </a:lnSpc>
              <a:buFont typeface="Arial" pitchFamily="34" charset="0"/>
              <a:buChar char="•"/>
            </a:pPr>
            <a:r>
              <a:rPr lang="en-GB" sz="1600" dirty="0" smtClean="0"/>
              <a:t>First-hand application to own research work</a:t>
            </a:r>
          </a:p>
          <a:p>
            <a:pPr marL="285750" indent="-285750">
              <a:lnSpc>
                <a:spcPct val="125000"/>
              </a:lnSpc>
              <a:buFont typeface="Arial" pitchFamily="34" charset="0"/>
              <a:buChar char="•"/>
            </a:pPr>
            <a:r>
              <a:rPr lang="en-GB" sz="1600" dirty="0" smtClean="0"/>
              <a:t>Version control using </a:t>
            </a:r>
            <a:r>
              <a:rPr lang="en-GB" sz="1600" dirty="0" err="1" smtClean="0"/>
              <a:t>GitHub</a:t>
            </a:r>
            <a:endParaRPr lang="en-GB" sz="1600" dirty="0" smtClean="0"/>
          </a:p>
          <a:p>
            <a:pPr marL="285750" indent="-285750">
              <a:lnSpc>
                <a:spcPct val="125000"/>
              </a:lnSpc>
              <a:buFont typeface="Arial" pitchFamily="34" charset="0"/>
              <a:buChar char="•"/>
            </a:pPr>
            <a:r>
              <a:rPr lang="en-GB" sz="1600" dirty="0" smtClean="0"/>
              <a:t>Daily group supervision</a:t>
            </a:r>
          </a:p>
          <a:p>
            <a:pPr marL="285750" indent="-285750">
              <a:lnSpc>
                <a:spcPct val="125000"/>
              </a:lnSpc>
              <a:buFont typeface="Arial" pitchFamily="34" charset="0"/>
              <a:buChar char="•"/>
            </a:pPr>
            <a:endParaRPr lang="en-GB" sz="1600" dirty="0"/>
          </a:p>
        </p:txBody>
      </p:sp>
    </p:spTree>
    <p:extLst>
      <p:ext uri="{BB962C8B-B14F-4D97-AF65-F5344CB8AC3E}">
        <p14:creationId xmlns:p14="http://schemas.microsoft.com/office/powerpoint/2010/main" val="3729615264"/>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33400" y="0"/>
            <a:ext cx="8057906" cy="6858000"/>
          </a:xfrm>
          <a:prstGeom prst="rect">
            <a:avLst/>
          </a:prstGeom>
        </p:spPr>
      </p:pic>
    </p:spTree>
    <p:extLst>
      <p:ext uri="{BB962C8B-B14F-4D97-AF65-F5344CB8AC3E}">
        <p14:creationId xmlns:p14="http://schemas.microsoft.com/office/powerpoint/2010/main" val="3445274616"/>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8014" y="1601035"/>
            <a:ext cx="9144000" cy="5256965"/>
          </a:xfrm>
          <a:prstGeom prst="rect">
            <a:avLst/>
          </a:prstGeom>
        </p:spPr>
      </p:pic>
      <p:sp>
        <p:nvSpPr>
          <p:cNvPr id="3" name="Rectangle 2"/>
          <p:cNvSpPr/>
          <p:nvPr/>
        </p:nvSpPr>
        <p:spPr>
          <a:xfrm>
            <a:off x="88014" y="5336445"/>
            <a:ext cx="8914535" cy="1521555"/>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854991" y="616167"/>
            <a:ext cx="7612380" cy="584776"/>
          </a:xfrm>
          <a:prstGeom prst="rect">
            <a:avLst/>
          </a:prstGeom>
          <a:noFill/>
        </p:spPr>
        <p:txBody>
          <a:bodyPr wrap="none" rtlCol="0">
            <a:spAutoFit/>
          </a:bodyPr>
          <a:lstStyle/>
          <a:p>
            <a:r>
              <a:rPr lang="en-US" sz="3200" dirty="0" smtClean="0"/>
              <a:t>Open Source software inspires Open Science </a:t>
            </a:r>
            <a:endParaRPr lang="en-US" sz="3200" dirty="0"/>
          </a:p>
        </p:txBody>
      </p:sp>
      <p:sp>
        <p:nvSpPr>
          <p:cNvPr id="5" name="TextBox 4"/>
          <p:cNvSpPr txBox="1"/>
          <p:nvPr/>
        </p:nvSpPr>
        <p:spPr>
          <a:xfrm>
            <a:off x="4075299" y="5825153"/>
            <a:ext cx="4573826" cy="584776"/>
          </a:xfrm>
          <a:prstGeom prst="rect">
            <a:avLst/>
          </a:prstGeom>
          <a:noFill/>
        </p:spPr>
        <p:txBody>
          <a:bodyPr wrap="none" rtlCol="0">
            <a:spAutoFit/>
          </a:bodyPr>
          <a:lstStyle/>
          <a:p>
            <a:r>
              <a:rPr lang="en-US" sz="3200" i="1" dirty="0" smtClean="0"/>
              <a:t>Jean-Claude Bradley 2006 </a:t>
            </a:r>
            <a:endParaRPr lang="en-US" sz="3200" i="1" dirty="0"/>
          </a:p>
        </p:txBody>
      </p:sp>
    </p:spTree>
    <p:extLst>
      <p:ext uri="{BB962C8B-B14F-4D97-AF65-F5344CB8AC3E}">
        <p14:creationId xmlns:p14="http://schemas.microsoft.com/office/powerpoint/2010/main" val="1709729301"/>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879600"/>
            <a:ext cx="9144000" cy="3074179"/>
          </a:xfrm>
          <a:prstGeom prst="rect">
            <a:avLst/>
          </a:prstGeom>
        </p:spPr>
      </p:pic>
      <p:sp>
        <p:nvSpPr>
          <p:cNvPr id="3" name="Rectangle 2"/>
          <p:cNvSpPr/>
          <p:nvPr/>
        </p:nvSpPr>
        <p:spPr>
          <a:xfrm>
            <a:off x="4237233" y="4388617"/>
            <a:ext cx="4350394" cy="364670"/>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1546527" y="704191"/>
            <a:ext cx="6340448" cy="707886"/>
          </a:xfrm>
          <a:prstGeom prst="rect">
            <a:avLst/>
          </a:prstGeom>
          <a:noFill/>
        </p:spPr>
        <p:txBody>
          <a:bodyPr wrap="none" rtlCol="0">
            <a:spAutoFit/>
          </a:bodyPr>
          <a:lstStyle/>
          <a:p>
            <a:r>
              <a:rPr lang="en-US" sz="4000" dirty="0" smtClean="0"/>
              <a:t>Open Notebook Science, ONS</a:t>
            </a:r>
            <a:endParaRPr lang="en-US" sz="4000" dirty="0"/>
          </a:p>
        </p:txBody>
      </p:sp>
      <p:sp>
        <p:nvSpPr>
          <p:cNvPr id="5" name="TextBox 4"/>
          <p:cNvSpPr txBox="1"/>
          <p:nvPr/>
        </p:nvSpPr>
        <p:spPr>
          <a:xfrm>
            <a:off x="4075299" y="5825153"/>
            <a:ext cx="4573826" cy="584776"/>
          </a:xfrm>
          <a:prstGeom prst="rect">
            <a:avLst/>
          </a:prstGeom>
          <a:noFill/>
        </p:spPr>
        <p:txBody>
          <a:bodyPr wrap="none" rtlCol="0">
            <a:spAutoFit/>
          </a:bodyPr>
          <a:lstStyle/>
          <a:p>
            <a:r>
              <a:rPr lang="en-US" sz="3200" i="1" dirty="0" smtClean="0"/>
              <a:t>Jean-Claude Bradley 2006 </a:t>
            </a:r>
            <a:endParaRPr lang="en-US" sz="3200" i="1" dirty="0"/>
          </a:p>
        </p:txBody>
      </p:sp>
    </p:spTree>
    <p:extLst>
      <p:ext uri="{BB962C8B-B14F-4D97-AF65-F5344CB8AC3E}">
        <p14:creationId xmlns:p14="http://schemas.microsoft.com/office/powerpoint/2010/main" val="910958074"/>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876119" y="4463917"/>
            <a:ext cx="4572000" cy="646331"/>
          </a:xfrm>
          <a:prstGeom prst="rect">
            <a:avLst/>
          </a:prstGeom>
        </p:spPr>
        <p:txBody>
          <a:bodyPr>
            <a:spAutoFit/>
          </a:bodyPr>
          <a:lstStyle/>
          <a:p>
            <a:r>
              <a:rPr lang="en-US" dirty="0" smtClean="0">
                <a:hlinkClick r:id="rId2"/>
              </a:rPr>
              <a:t>http://michaelnielsen.org/blog/reinventing-discovery/</a:t>
            </a:r>
            <a:r>
              <a:rPr lang="en-US" dirty="0" smtClean="0"/>
              <a:t> </a:t>
            </a:r>
            <a:endParaRPr lang="en-US" dirty="0"/>
          </a:p>
        </p:txBody>
      </p:sp>
      <p:pic>
        <p:nvPicPr>
          <p:cNvPr id="3" name="Picture 2"/>
          <p:cNvPicPr>
            <a:picLocks noChangeAspect="1"/>
          </p:cNvPicPr>
          <p:nvPr/>
        </p:nvPicPr>
        <p:blipFill>
          <a:blip r:embed="rId3"/>
          <a:stretch>
            <a:fillRect/>
          </a:stretch>
        </p:blipFill>
        <p:spPr>
          <a:xfrm>
            <a:off x="224090" y="0"/>
            <a:ext cx="4541722" cy="6858000"/>
          </a:xfrm>
          <a:prstGeom prst="rect">
            <a:avLst/>
          </a:prstGeom>
        </p:spPr>
      </p:pic>
      <p:pic>
        <p:nvPicPr>
          <p:cNvPr id="4" name="Picture 3"/>
          <p:cNvPicPr>
            <a:picLocks noChangeAspect="1"/>
          </p:cNvPicPr>
          <p:nvPr/>
        </p:nvPicPr>
        <p:blipFill>
          <a:blip r:embed="rId4"/>
          <a:stretch>
            <a:fillRect/>
          </a:stretch>
        </p:blipFill>
        <p:spPr>
          <a:xfrm>
            <a:off x="5906188" y="581455"/>
            <a:ext cx="1487316" cy="1673230"/>
          </a:xfrm>
          <a:prstGeom prst="rect">
            <a:avLst/>
          </a:prstGeom>
        </p:spPr>
      </p:pic>
      <p:sp>
        <p:nvSpPr>
          <p:cNvPr id="5" name="Rectangle 4"/>
          <p:cNvSpPr/>
          <p:nvPr/>
        </p:nvSpPr>
        <p:spPr>
          <a:xfrm>
            <a:off x="4127906" y="3521223"/>
            <a:ext cx="7595021" cy="369332"/>
          </a:xfrm>
          <a:prstGeom prst="rect">
            <a:avLst/>
          </a:prstGeom>
        </p:spPr>
        <p:txBody>
          <a:bodyPr wrap="square">
            <a:spAutoFit/>
          </a:bodyPr>
          <a:lstStyle/>
          <a:p>
            <a:r>
              <a:rPr lang="en-US" dirty="0">
                <a:hlinkClick r:id="rId5"/>
              </a:rPr>
              <a:t>http://en.wikipedia.org/wiki/</a:t>
            </a:r>
            <a:r>
              <a:rPr lang="en-US" dirty="0" smtClean="0">
                <a:hlinkClick r:id="rId5"/>
              </a:rPr>
              <a:t>Reinventing_Discovery</a:t>
            </a:r>
            <a:r>
              <a:rPr lang="en-US" dirty="0" smtClean="0"/>
              <a:t> </a:t>
            </a:r>
            <a:endParaRPr lang="en-US" dirty="0"/>
          </a:p>
        </p:txBody>
      </p:sp>
    </p:spTree>
    <p:extLst>
      <p:ext uri="{BB962C8B-B14F-4D97-AF65-F5344CB8AC3E}">
        <p14:creationId xmlns:p14="http://schemas.microsoft.com/office/powerpoint/2010/main" val="3981232047"/>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30851" y="5818124"/>
            <a:ext cx="5934512" cy="646331"/>
          </a:xfrm>
          <a:prstGeom prst="rect">
            <a:avLst/>
          </a:prstGeom>
          <a:noFill/>
        </p:spPr>
        <p:txBody>
          <a:bodyPr wrap="none" rtlCol="0">
            <a:spAutoFit/>
          </a:bodyPr>
          <a:lstStyle/>
          <a:p>
            <a:r>
              <a:rPr lang="en-US" dirty="0">
                <a:hlinkClick r:id="rId2"/>
              </a:rPr>
              <a:t>http://gowers.wordpress.com/2013/11/03/dbd1-initial-post</a:t>
            </a:r>
            <a:r>
              <a:rPr lang="en-US" dirty="0" smtClean="0">
                <a:hlinkClick r:id="rId2"/>
              </a:rPr>
              <a:t>/</a:t>
            </a:r>
            <a:r>
              <a:rPr lang="en-US" dirty="0" smtClean="0"/>
              <a:t> </a:t>
            </a:r>
          </a:p>
          <a:p>
            <a:endParaRPr lang="en-US" dirty="0"/>
          </a:p>
        </p:txBody>
      </p:sp>
      <p:sp>
        <p:nvSpPr>
          <p:cNvPr id="4" name="TextBox 3"/>
          <p:cNvSpPr txBox="1"/>
          <p:nvPr/>
        </p:nvSpPr>
        <p:spPr>
          <a:xfrm>
            <a:off x="1425460" y="5306314"/>
            <a:ext cx="6769702" cy="369332"/>
          </a:xfrm>
          <a:prstGeom prst="rect">
            <a:avLst/>
          </a:prstGeom>
          <a:noFill/>
        </p:spPr>
        <p:txBody>
          <a:bodyPr wrap="none" rtlCol="0">
            <a:spAutoFit/>
          </a:bodyPr>
          <a:lstStyle/>
          <a:p>
            <a:r>
              <a:rPr lang="en-US" dirty="0">
                <a:hlinkClick r:id="rId3"/>
              </a:rPr>
              <a:t>http://polymathprojects.org/2013/11/04/polymath9-pnp/#</a:t>
            </a:r>
            <a:r>
              <a:rPr lang="en-US" dirty="0" smtClean="0">
                <a:hlinkClick r:id="rId3"/>
              </a:rPr>
              <a:t>comments</a:t>
            </a:r>
            <a:r>
              <a:rPr lang="en-US" dirty="0" smtClean="0"/>
              <a:t> </a:t>
            </a:r>
            <a:endParaRPr lang="en-US" dirty="0"/>
          </a:p>
        </p:txBody>
      </p:sp>
      <p:sp>
        <p:nvSpPr>
          <p:cNvPr id="5" name="TextBox 4"/>
          <p:cNvSpPr txBox="1"/>
          <p:nvPr/>
        </p:nvSpPr>
        <p:spPr>
          <a:xfrm>
            <a:off x="2302947" y="0"/>
            <a:ext cx="4660989" cy="1569660"/>
          </a:xfrm>
          <a:prstGeom prst="rect">
            <a:avLst/>
          </a:prstGeom>
          <a:noFill/>
        </p:spPr>
        <p:txBody>
          <a:bodyPr wrap="none" rtlCol="0">
            <a:spAutoFit/>
          </a:bodyPr>
          <a:lstStyle/>
          <a:p>
            <a:pPr algn="ctr"/>
            <a:r>
              <a:rPr lang="en-US" sz="3200" dirty="0" smtClean="0"/>
              <a:t>The Polymath project</a:t>
            </a:r>
          </a:p>
          <a:p>
            <a:pPr algn="ctr"/>
            <a:r>
              <a:rPr lang="en-US" sz="3200" dirty="0" smtClean="0"/>
              <a:t> </a:t>
            </a:r>
          </a:p>
          <a:p>
            <a:pPr algn="ctr"/>
            <a:r>
              <a:rPr lang="en-US" sz="3200" i="1" dirty="0" smtClean="0"/>
              <a:t>Tim </a:t>
            </a:r>
            <a:r>
              <a:rPr lang="en-US" sz="3200" i="1" dirty="0" err="1" smtClean="0"/>
              <a:t>Gowers</a:t>
            </a:r>
            <a:r>
              <a:rPr lang="en-US" sz="3200" i="1" dirty="0" smtClean="0"/>
              <a:t> and the world</a:t>
            </a:r>
            <a:endParaRPr lang="en-US" sz="3200" i="1" dirty="0"/>
          </a:p>
        </p:txBody>
      </p:sp>
      <p:pic>
        <p:nvPicPr>
          <p:cNvPr id="6" name="Picture 5"/>
          <p:cNvPicPr>
            <a:picLocks noChangeAspect="1"/>
          </p:cNvPicPr>
          <p:nvPr/>
        </p:nvPicPr>
        <p:blipFill>
          <a:blip r:embed="rId4"/>
          <a:stretch>
            <a:fillRect/>
          </a:stretch>
        </p:blipFill>
        <p:spPr>
          <a:xfrm>
            <a:off x="426573" y="1736366"/>
            <a:ext cx="8108367" cy="3198624"/>
          </a:xfrm>
          <a:prstGeom prst="rect">
            <a:avLst/>
          </a:prstGeom>
        </p:spPr>
      </p:pic>
    </p:spTree>
    <p:extLst>
      <p:ext uri="{BB962C8B-B14F-4D97-AF65-F5344CB8AC3E}">
        <p14:creationId xmlns:p14="http://schemas.microsoft.com/office/powerpoint/2010/main" val="3573429551"/>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304800"/>
            <a:ext cx="9144000" cy="6227205"/>
          </a:xfrm>
          <a:prstGeom prst="rect">
            <a:avLst/>
          </a:prstGeom>
        </p:spPr>
      </p:pic>
      <p:sp>
        <p:nvSpPr>
          <p:cNvPr id="3" name="TextBox 2"/>
          <p:cNvSpPr txBox="1"/>
          <p:nvPr/>
        </p:nvSpPr>
        <p:spPr>
          <a:xfrm>
            <a:off x="4570174" y="6239617"/>
            <a:ext cx="4573826" cy="584776"/>
          </a:xfrm>
          <a:prstGeom prst="rect">
            <a:avLst/>
          </a:prstGeom>
          <a:noFill/>
        </p:spPr>
        <p:txBody>
          <a:bodyPr wrap="none" rtlCol="0">
            <a:spAutoFit/>
          </a:bodyPr>
          <a:lstStyle/>
          <a:p>
            <a:r>
              <a:rPr lang="en-US" sz="3200" i="1" dirty="0" smtClean="0"/>
              <a:t>Jean-Claude Bradley 2006 </a:t>
            </a:r>
            <a:endParaRPr lang="en-US" sz="3200" i="1" dirty="0"/>
          </a:p>
        </p:txBody>
      </p:sp>
    </p:spTree>
    <p:extLst>
      <p:ext uri="{BB962C8B-B14F-4D97-AF65-F5344CB8AC3E}">
        <p14:creationId xmlns:p14="http://schemas.microsoft.com/office/powerpoint/2010/main" val="1084099680"/>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2976022"/>
            <a:ext cx="2542614" cy="3881978"/>
          </a:xfrm>
          <a:prstGeom prst="rect">
            <a:avLst/>
          </a:prstGeom>
        </p:spPr>
      </p:pic>
      <p:pic>
        <p:nvPicPr>
          <p:cNvPr id="2" name="Picture 1"/>
          <p:cNvPicPr>
            <a:picLocks noChangeAspect="1"/>
          </p:cNvPicPr>
          <p:nvPr/>
        </p:nvPicPr>
        <p:blipFill>
          <a:blip r:embed="rId3"/>
          <a:stretch>
            <a:fillRect/>
          </a:stretch>
        </p:blipFill>
        <p:spPr>
          <a:xfrm>
            <a:off x="2113608" y="0"/>
            <a:ext cx="7030392" cy="4188862"/>
          </a:xfrm>
          <a:prstGeom prst="rect">
            <a:avLst/>
          </a:prstGeom>
        </p:spPr>
      </p:pic>
      <p:cxnSp>
        <p:nvCxnSpPr>
          <p:cNvPr id="6" name="Straight Arrow Connector 5"/>
          <p:cNvCxnSpPr/>
          <p:nvPr/>
        </p:nvCxnSpPr>
        <p:spPr>
          <a:xfrm flipH="1">
            <a:off x="1552332" y="3681545"/>
            <a:ext cx="2116814" cy="197546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075299" y="5825153"/>
            <a:ext cx="4573826" cy="584776"/>
          </a:xfrm>
          <a:prstGeom prst="rect">
            <a:avLst/>
          </a:prstGeom>
          <a:noFill/>
        </p:spPr>
        <p:txBody>
          <a:bodyPr wrap="none" rtlCol="0">
            <a:spAutoFit/>
          </a:bodyPr>
          <a:lstStyle/>
          <a:p>
            <a:r>
              <a:rPr lang="en-US" sz="3200" i="1" dirty="0" smtClean="0"/>
              <a:t>Jean-Claude Bradley 2006 </a:t>
            </a:r>
            <a:endParaRPr lang="en-US" sz="3200" i="1" dirty="0"/>
          </a:p>
        </p:txBody>
      </p:sp>
    </p:spTree>
    <p:extLst>
      <p:ext uri="{BB962C8B-B14F-4D97-AF65-F5344CB8AC3E}">
        <p14:creationId xmlns:p14="http://schemas.microsoft.com/office/powerpoint/2010/main" val="132072492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economic value of data</a:t>
            </a:r>
            <a:endParaRPr lang="en-US" dirty="0"/>
          </a:p>
        </p:txBody>
      </p:sp>
      <p:sp>
        <p:nvSpPr>
          <p:cNvPr id="3" name="Content Placeholder 2"/>
          <p:cNvSpPr>
            <a:spLocks noGrp="1"/>
          </p:cNvSpPr>
          <p:nvPr>
            <p:ph idx="1"/>
          </p:nvPr>
        </p:nvSpPr>
        <p:spPr/>
        <p:txBody>
          <a:bodyPr>
            <a:normAutofit/>
          </a:bodyPr>
          <a:lstStyle/>
          <a:p>
            <a:r>
              <a:rPr lang="en-US" dirty="0" smtClean="0"/>
              <a:t>I believe that we spend globally </a:t>
            </a:r>
            <a:r>
              <a:rPr lang="en-US" dirty="0" err="1" smtClean="0"/>
              <a:t>ca</a:t>
            </a:r>
            <a:r>
              <a:rPr lang="en-US" dirty="0" smtClean="0"/>
              <a:t> 400 billion USD / </a:t>
            </a:r>
            <a:r>
              <a:rPr lang="en-US" dirty="0" err="1" smtClean="0"/>
              <a:t>yr</a:t>
            </a:r>
            <a:r>
              <a:rPr lang="en-US" dirty="0" smtClean="0"/>
              <a:t> on public research. </a:t>
            </a:r>
          </a:p>
          <a:p>
            <a:r>
              <a:rPr lang="en-US" dirty="0" smtClean="0"/>
              <a:t>The outputs include: </a:t>
            </a:r>
          </a:p>
          <a:p>
            <a:pPr lvl="1"/>
            <a:r>
              <a:rPr lang="en-US" dirty="0" smtClean="0"/>
              <a:t>Knowledge / papers / patents</a:t>
            </a:r>
          </a:p>
          <a:p>
            <a:pPr lvl="1"/>
            <a:r>
              <a:rPr lang="en-US" dirty="0" smtClean="0"/>
              <a:t>Organizations</a:t>
            </a:r>
          </a:p>
          <a:p>
            <a:pPr lvl="1"/>
            <a:r>
              <a:rPr lang="en-US" dirty="0" smtClean="0"/>
              <a:t>People</a:t>
            </a:r>
          </a:p>
          <a:p>
            <a:pPr lvl="1"/>
            <a:r>
              <a:rPr lang="en-US" dirty="0"/>
              <a:t>M</a:t>
            </a:r>
            <a:r>
              <a:rPr lang="en-US" dirty="0" smtClean="0"/>
              <a:t>aterials</a:t>
            </a:r>
          </a:p>
          <a:p>
            <a:pPr lvl="1"/>
            <a:r>
              <a:rPr lang="en-US" b="1" dirty="0" smtClean="0"/>
              <a:t>Data – many billions/year and much is lost</a:t>
            </a:r>
            <a:endParaRPr lang="en-US" b="1" dirty="0"/>
          </a:p>
        </p:txBody>
      </p:sp>
    </p:spTree>
    <p:extLst>
      <p:ext uri="{BB962C8B-B14F-4D97-AF65-F5344CB8AC3E}">
        <p14:creationId xmlns:p14="http://schemas.microsoft.com/office/powerpoint/2010/main" val="1852597685"/>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5100" y="0"/>
            <a:ext cx="8792570" cy="6858000"/>
          </a:xfrm>
          <a:prstGeom prst="rect">
            <a:avLst/>
          </a:prstGeom>
        </p:spPr>
      </p:pic>
      <p:sp>
        <p:nvSpPr>
          <p:cNvPr id="3" name="TextBox 2"/>
          <p:cNvSpPr txBox="1"/>
          <p:nvPr/>
        </p:nvSpPr>
        <p:spPr>
          <a:xfrm>
            <a:off x="4383844" y="3687431"/>
            <a:ext cx="4573826" cy="584776"/>
          </a:xfrm>
          <a:prstGeom prst="rect">
            <a:avLst/>
          </a:prstGeom>
          <a:noFill/>
        </p:spPr>
        <p:txBody>
          <a:bodyPr wrap="none" rtlCol="0">
            <a:spAutoFit/>
          </a:bodyPr>
          <a:lstStyle/>
          <a:p>
            <a:r>
              <a:rPr lang="en-US" sz="3200" i="1" dirty="0" smtClean="0"/>
              <a:t>Jean-Claude Bradley 2006 </a:t>
            </a:r>
            <a:endParaRPr lang="en-US" sz="3200" i="1" dirty="0"/>
          </a:p>
        </p:txBody>
      </p:sp>
    </p:spTree>
    <p:extLst>
      <p:ext uri="{BB962C8B-B14F-4D97-AF65-F5344CB8AC3E}">
        <p14:creationId xmlns:p14="http://schemas.microsoft.com/office/powerpoint/2010/main" val="3348131608"/>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60500" y="0"/>
            <a:ext cx="6222094" cy="6858000"/>
          </a:xfrm>
          <a:prstGeom prst="rect">
            <a:avLst/>
          </a:prstGeom>
        </p:spPr>
      </p:pic>
      <p:sp>
        <p:nvSpPr>
          <p:cNvPr id="3" name="TextBox 2"/>
          <p:cNvSpPr txBox="1"/>
          <p:nvPr/>
        </p:nvSpPr>
        <p:spPr>
          <a:xfrm>
            <a:off x="678962" y="1546965"/>
            <a:ext cx="5154351" cy="523220"/>
          </a:xfrm>
          <a:prstGeom prst="rect">
            <a:avLst/>
          </a:prstGeom>
          <a:noFill/>
        </p:spPr>
        <p:txBody>
          <a:bodyPr wrap="none" rtlCol="0">
            <a:spAutoFit/>
          </a:bodyPr>
          <a:lstStyle/>
          <a:p>
            <a:r>
              <a:rPr lang="en-US" sz="2800" dirty="0" smtClean="0"/>
              <a:t>And spectra were included as well</a:t>
            </a:r>
            <a:endParaRPr lang="en-US" sz="2800" dirty="0"/>
          </a:p>
        </p:txBody>
      </p:sp>
      <p:sp>
        <p:nvSpPr>
          <p:cNvPr id="4" name="TextBox 3"/>
          <p:cNvSpPr txBox="1"/>
          <p:nvPr/>
        </p:nvSpPr>
        <p:spPr>
          <a:xfrm>
            <a:off x="4402207" y="153903"/>
            <a:ext cx="4573826" cy="584776"/>
          </a:xfrm>
          <a:prstGeom prst="rect">
            <a:avLst/>
          </a:prstGeom>
          <a:noFill/>
        </p:spPr>
        <p:txBody>
          <a:bodyPr wrap="none" rtlCol="0">
            <a:spAutoFit/>
          </a:bodyPr>
          <a:lstStyle/>
          <a:p>
            <a:r>
              <a:rPr lang="en-US" sz="3200" i="1" dirty="0" smtClean="0"/>
              <a:t>Jean-Claude Bradley 2006 </a:t>
            </a:r>
            <a:endParaRPr lang="en-US" sz="3200" i="1" dirty="0"/>
          </a:p>
        </p:txBody>
      </p:sp>
    </p:spTree>
    <p:extLst>
      <p:ext uri="{BB962C8B-B14F-4D97-AF65-F5344CB8AC3E}">
        <p14:creationId xmlns:p14="http://schemas.microsoft.com/office/powerpoint/2010/main" val="2571113378"/>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val 25"/>
          <p:cNvSpPr/>
          <p:nvPr/>
        </p:nvSpPr>
        <p:spPr>
          <a:xfrm>
            <a:off x="738852" y="902316"/>
            <a:ext cx="6932999" cy="456068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smtClean="0"/>
              <a:t>TOOLS</a:t>
            </a:r>
            <a:endParaRPr lang="en-US" sz="2400" dirty="0"/>
          </a:p>
        </p:txBody>
      </p:sp>
      <p:sp>
        <p:nvSpPr>
          <p:cNvPr id="2" name="Title 1"/>
          <p:cNvSpPr>
            <a:spLocks noGrp="1"/>
          </p:cNvSpPr>
          <p:nvPr>
            <p:ph type="title"/>
          </p:nvPr>
        </p:nvSpPr>
        <p:spPr>
          <a:xfrm>
            <a:off x="547004" y="-1856"/>
            <a:ext cx="7945915" cy="904172"/>
          </a:xfrm>
        </p:spPr>
        <p:txBody>
          <a:bodyPr/>
          <a:lstStyle/>
          <a:p>
            <a:r>
              <a:rPr lang="en-US" dirty="0" smtClean="0"/>
              <a:t>Open Notebook Science</a:t>
            </a:r>
            <a:endParaRPr lang="en-US" dirty="0"/>
          </a:p>
        </p:txBody>
      </p:sp>
      <p:cxnSp>
        <p:nvCxnSpPr>
          <p:cNvPr id="9" name="Curved Connector 8"/>
          <p:cNvCxnSpPr/>
          <p:nvPr/>
        </p:nvCxnSpPr>
        <p:spPr>
          <a:xfrm flipH="1" flipV="1">
            <a:off x="2678437" y="1835925"/>
            <a:ext cx="283697" cy="399104"/>
          </a:xfrm>
          <a:prstGeom prst="curvedConnector4">
            <a:avLst>
              <a:gd name="adj1" fmla="val -80579"/>
              <a:gd name="adj2" fmla="val 198700"/>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Curved Connector 19"/>
          <p:cNvCxnSpPr/>
          <p:nvPr/>
        </p:nvCxnSpPr>
        <p:spPr>
          <a:xfrm>
            <a:off x="2525859" y="2387429"/>
            <a:ext cx="1887168" cy="551505"/>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6614861" y="1034701"/>
            <a:ext cx="1796842" cy="1200328"/>
          </a:xfrm>
          <a:prstGeom prst="rect">
            <a:avLst/>
          </a:prstGeom>
        </p:spPr>
        <p:txBody>
          <a:bodyPr wrap="square">
            <a:spAutoFit/>
          </a:bodyPr>
          <a:lstStyle/>
          <a:p>
            <a:r>
              <a:rPr lang="en-US" sz="2400" dirty="0" smtClean="0"/>
              <a:t>Open engineered</a:t>
            </a:r>
          </a:p>
          <a:p>
            <a:r>
              <a:rPr lang="en-US" sz="2400" dirty="0" smtClean="0"/>
              <a:t>repository</a:t>
            </a:r>
            <a:endParaRPr lang="en-US" sz="2400" dirty="0"/>
          </a:p>
        </p:txBody>
      </p:sp>
      <p:sp>
        <p:nvSpPr>
          <p:cNvPr id="35" name="Rectangle 34"/>
          <p:cNvSpPr/>
          <p:nvPr/>
        </p:nvSpPr>
        <p:spPr>
          <a:xfrm>
            <a:off x="3129271" y="4542616"/>
            <a:ext cx="1736288" cy="830997"/>
          </a:xfrm>
          <a:prstGeom prst="rect">
            <a:avLst/>
          </a:prstGeom>
        </p:spPr>
        <p:txBody>
          <a:bodyPr wrap="square">
            <a:spAutoFit/>
          </a:bodyPr>
          <a:lstStyle/>
          <a:p>
            <a:r>
              <a:rPr lang="en-US" sz="2400" dirty="0" smtClean="0"/>
              <a:t>World</a:t>
            </a:r>
          </a:p>
          <a:p>
            <a:r>
              <a:rPr lang="en-US" sz="2400" dirty="0" smtClean="0"/>
              <a:t>community</a:t>
            </a:r>
            <a:endParaRPr lang="en-US" sz="2400" dirty="0"/>
          </a:p>
        </p:txBody>
      </p:sp>
      <p:sp>
        <p:nvSpPr>
          <p:cNvPr id="32" name="Cloud 31"/>
          <p:cNvSpPr/>
          <p:nvPr/>
        </p:nvSpPr>
        <p:spPr>
          <a:xfrm>
            <a:off x="1257260" y="1835925"/>
            <a:ext cx="2193789"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INSTRUMENT</a:t>
            </a:r>
            <a:endParaRPr lang="en-US" sz="1600" dirty="0"/>
          </a:p>
        </p:txBody>
      </p:sp>
      <p:sp>
        <p:nvSpPr>
          <p:cNvPr id="38" name="Rectangle 37"/>
          <p:cNvSpPr/>
          <p:nvPr/>
        </p:nvSpPr>
        <p:spPr>
          <a:xfrm>
            <a:off x="3067954" y="1204304"/>
            <a:ext cx="929461" cy="369332"/>
          </a:xfrm>
          <a:prstGeom prst="rect">
            <a:avLst/>
          </a:prstGeom>
        </p:spPr>
        <p:txBody>
          <a:bodyPr wrap="none">
            <a:spAutoFit/>
          </a:bodyPr>
          <a:lstStyle/>
          <a:p>
            <a:r>
              <a:rPr lang="en-US" dirty="0" smtClean="0"/>
              <a:t>validate</a:t>
            </a:r>
            <a:endParaRPr lang="en-US" dirty="0"/>
          </a:p>
        </p:txBody>
      </p:sp>
      <p:cxnSp>
        <p:nvCxnSpPr>
          <p:cNvPr id="39" name="Curved Connector 38"/>
          <p:cNvCxnSpPr/>
          <p:nvPr/>
        </p:nvCxnSpPr>
        <p:spPr>
          <a:xfrm flipH="1" flipV="1">
            <a:off x="5293875" y="2387429"/>
            <a:ext cx="283697" cy="399104"/>
          </a:xfrm>
          <a:prstGeom prst="curvedConnector4">
            <a:avLst>
              <a:gd name="adj1" fmla="val -80579"/>
              <a:gd name="adj2" fmla="val 198700"/>
            </a:avLst>
          </a:prstGeom>
          <a:ln>
            <a:tailEnd type="arrow"/>
          </a:ln>
        </p:spPr>
        <p:style>
          <a:lnRef idx="2">
            <a:schemeClr val="accent1"/>
          </a:lnRef>
          <a:fillRef idx="0">
            <a:schemeClr val="accent1"/>
          </a:fillRef>
          <a:effectRef idx="1">
            <a:schemeClr val="accent1"/>
          </a:effectRef>
          <a:fontRef idx="minor">
            <a:schemeClr val="tx1"/>
          </a:fontRef>
        </p:style>
      </p:cxnSp>
      <p:sp>
        <p:nvSpPr>
          <p:cNvPr id="40" name="Cloud 39"/>
          <p:cNvSpPr/>
          <p:nvPr/>
        </p:nvSpPr>
        <p:spPr>
          <a:xfrm>
            <a:off x="4413027" y="2387429"/>
            <a:ext cx="1313655"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600" dirty="0"/>
          </a:p>
        </p:txBody>
      </p:sp>
      <p:sp>
        <p:nvSpPr>
          <p:cNvPr id="41" name="Rectangle 40"/>
          <p:cNvSpPr/>
          <p:nvPr/>
        </p:nvSpPr>
        <p:spPr>
          <a:xfrm>
            <a:off x="3633780" y="2455598"/>
            <a:ext cx="787896" cy="369332"/>
          </a:xfrm>
          <a:prstGeom prst="rect">
            <a:avLst/>
          </a:prstGeom>
        </p:spPr>
        <p:txBody>
          <a:bodyPr wrap="none">
            <a:spAutoFit/>
          </a:bodyPr>
          <a:lstStyle/>
          <a:p>
            <a:r>
              <a:rPr lang="en-US" dirty="0" smtClean="0"/>
              <a:t>merge</a:t>
            </a:r>
            <a:endParaRPr lang="en-US" dirty="0"/>
          </a:p>
        </p:txBody>
      </p:sp>
      <p:cxnSp>
        <p:nvCxnSpPr>
          <p:cNvPr id="42" name="Curved Connector 41"/>
          <p:cNvCxnSpPr/>
          <p:nvPr/>
        </p:nvCxnSpPr>
        <p:spPr>
          <a:xfrm flipH="1" flipV="1">
            <a:off x="3713718" y="3744236"/>
            <a:ext cx="283697" cy="399104"/>
          </a:xfrm>
          <a:prstGeom prst="curvedConnector4">
            <a:avLst>
              <a:gd name="adj1" fmla="val -80579"/>
              <a:gd name="adj2" fmla="val 198700"/>
            </a:avLst>
          </a:prstGeom>
          <a:ln>
            <a:tailEnd type="arrow"/>
          </a:ln>
        </p:spPr>
        <p:style>
          <a:lnRef idx="2">
            <a:schemeClr val="accent1"/>
          </a:lnRef>
          <a:fillRef idx="0">
            <a:schemeClr val="accent1"/>
          </a:fillRef>
          <a:effectRef idx="1">
            <a:schemeClr val="accent1"/>
          </a:effectRef>
          <a:fontRef idx="minor">
            <a:schemeClr val="tx1"/>
          </a:fontRef>
        </p:style>
      </p:cxnSp>
      <p:sp>
        <p:nvSpPr>
          <p:cNvPr id="43" name="Cloud 42"/>
          <p:cNvSpPr/>
          <p:nvPr/>
        </p:nvSpPr>
        <p:spPr>
          <a:xfrm>
            <a:off x="2424716" y="3744236"/>
            <a:ext cx="1509071"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MODEL</a:t>
            </a:r>
            <a:endParaRPr lang="en-US" sz="1600" dirty="0"/>
          </a:p>
        </p:txBody>
      </p:sp>
      <p:cxnSp>
        <p:nvCxnSpPr>
          <p:cNvPr id="44" name="Curved Connector 43"/>
          <p:cNvCxnSpPr/>
          <p:nvPr/>
        </p:nvCxnSpPr>
        <p:spPr>
          <a:xfrm rot="5400000">
            <a:off x="2554692" y="2777204"/>
            <a:ext cx="1486531" cy="671646"/>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6" name="Curved Connector 45"/>
          <p:cNvCxnSpPr/>
          <p:nvPr/>
        </p:nvCxnSpPr>
        <p:spPr>
          <a:xfrm flipH="1" flipV="1">
            <a:off x="6394792" y="3609451"/>
            <a:ext cx="283697" cy="399104"/>
          </a:xfrm>
          <a:prstGeom prst="curvedConnector4">
            <a:avLst>
              <a:gd name="adj1" fmla="val -80579"/>
              <a:gd name="adj2" fmla="val 198700"/>
            </a:avLst>
          </a:prstGeom>
          <a:ln>
            <a:tailEnd type="arrow"/>
          </a:ln>
        </p:spPr>
        <p:style>
          <a:lnRef idx="2">
            <a:schemeClr val="accent1"/>
          </a:lnRef>
          <a:fillRef idx="0">
            <a:schemeClr val="accent1"/>
          </a:fillRef>
          <a:effectRef idx="1">
            <a:schemeClr val="accent1"/>
          </a:effectRef>
          <a:fontRef idx="minor">
            <a:schemeClr val="tx1"/>
          </a:fontRef>
        </p:style>
      </p:cxnSp>
      <p:sp>
        <p:nvSpPr>
          <p:cNvPr id="47" name="Cloud 46"/>
          <p:cNvSpPr/>
          <p:nvPr/>
        </p:nvSpPr>
        <p:spPr>
          <a:xfrm>
            <a:off x="5513944" y="3609451"/>
            <a:ext cx="1100917"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CODE</a:t>
            </a:r>
            <a:endParaRPr lang="en-US" sz="1600" dirty="0"/>
          </a:p>
        </p:txBody>
      </p:sp>
      <p:cxnSp>
        <p:nvCxnSpPr>
          <p:cNvPr id="49" name="Curved Connector 48"/>
          <p:cNvCxnSpPr/>
          <p:nvPr/>
        </p:nvCxnSpPr>
        <p:spPr>
          <a:xfrm flipV="1">
            <a:off x="3713718" y="3968860"/>
            <a:ext cx="1800226" cy="326880"/>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sp>
        <p:nvSpPr>
          <p:cNvPr id="24" name="Cloud 23"/>
          <p:cNvSpPr/>
          <p:nvPr/>
        </p:nvSpPr>
        <p:spPr>
          <a:xfrm>
            <a:off x="3312110" y="1683473"/>
            <a:ext cx="1100917"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DATA</a:t>
            </a:r>
            <a:endParaRPr lang="en-US" sz="1600" dirty="0"/>
          </a:p>
        </p:txBody>
      </p:sp>
      <p:sp>
        <p:nvSpPr>
          <p:cNvPr id="29" name="Cloud 28"/>
          <p:cNvSpPr/>
          <p:nvPr/>
        </p:nvSpPr>
        <p:spPr>
          <a:xfrm>
            <a:off x="1257260" y="2595789"/>
            <a:ext cx="1100917" cy="686289"/>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DATA</a:t>
            </a:r>
            <a:endParaRPr lang="en-US" sz="1600" dirty="0"/>
          </a:p>
        </p:txBody>
      </p:sp>
      <p:cxnSp>
        <p:nvCxnSpPr>
          <p:cNvPr id="30" name="Curved Connector 29"/>
          <p:cNvCxnSpPr/>
          <p:nvPr/>
        </p:nvCxnSpPr>
        <p:spPr>
          <a:xfrm>
            <a:off x="2245107" y="2938934"/>
            <a:ext cx="2167920" cy="134784"/>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4367347" y="2510955"/>
            <a:ext cx="1210225" cy="369332"/>
          </a:xfrm>
          <a:prstGeom prst="rect">
            <a:avLst/>
          </a:prstGeom>
        </p:spPr>
        <p:txBody>
          <a:bodyPr wrap="none">
            <a:spAutoFit/>
          </a:bodyPr>
          <a:lstStyle/>
          <a:p>
            <a:r>
              <a:rPr lang="en-US" dirty="0" smtClean="0"/>
              <a:t>knowledge</a:t>
            </a:r>
            <a:endParaRPr lang="en-US" dirty="0"/>
          </a:p>
        </p:txBody>
      </p:sp>
      <p:sp>
        <p:nvSpPr>
          <p:cNvPr id="34" name="Rectangle 33"/>
          <p:cNvSpPr/>
          <p:nvPr/>
        </p:nvSpPr>
        <p:spPr>
          <a:xfrm>
            <a:off x="1856533" y="3287037"/>
            <a:ext cx="1003287" cy="369332"/>
          </a:xfrm>
          <a:prstGeom prst="rect">
            <a:avLst/>
          </a:prstGeom>
        </p:spPr>
        <p:txBody>
          <a:bodyPr wrap="none">
            <a:spAutoFit/>
          </a:bodyPr>
          <a:lstStyle/>
          <a:p>
            <a:r>
              <a:rPr lang="en-US" dirty="0" smtClean="0"/>
              <a:t>calibrate</a:t>
            </a:r>
            <a:endParaRPr lang="en-US" dirty="0"/>
          </a:p>
        </p:txBody>
      </p:sp>
      <p:cxnSp>
        <p:nvCxnSpPr>
          <p:cNvPr id="37" name="Curved Connector 36"/>
          <p:cNvCxnSpPr/>
          <p:nvPr/>
        </p:nvCxnSpPr>
        <p:spPr>
          <a:xfrm rot="10800000">
            <a:off x="2245108" y="3073718"/>
            <a:ext cx="3268839" cy="670518"/>
          </a:xfrm>
          <a:prstGeom prst="curved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6285744" y="2200403"/>
            <a:ext cx="218096" cy="20524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1" name="Straight Connector 10"/>
          <p:cNvCxnSpPr/>
          <p:nvPr/>
        </p:nvCxnSpPr>
        <p:spPr>
          <a:xfrm flipH="1">
            <a:off x="6232876" y="2938934"/>
            <a:ext cx="128292" cy="2437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6398105" y="2938934"/>
            <a:ext cx="181159" cy="243726"/>
          </a:xfrm>
          <a:prstGeom prst="line">
            <a:avLst/>
          </a:prstGeom>
        </p:spPr>
        <p:style>
          <a:lnRef idx="2">
            <a:schemeClr val="accent1"/>
          </a:lnRef>
          <a:fillRef idx="0">
            <a:schemeClr val="accent1"/>
          </a:fillRef>
          <a:effectRef idx="1">
            <a:schemeClr val="accent1"/>
          </a:effectRef>
          <a:fontRef idx="minor">
            <a:schemeClr val="tx1"/>
          </a:fontRef>
        </p:style>
      </p:cxnSp>
      <p:sp>
        <p:nvSpPr>
          <p:cNvPr id="51" name="Oval 50"/>
          <p:cNvSpPr/>
          <p:nvPr/>
        </p:nvSpPr>
        <p:spPr>
          <a:xfrm>
            <a:off x="6285744" y="2405646"/>
            <a:ext cx="218096" cy="53328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52" name="Straight Connector 51"/>
          <p:cNvCxnSpPr/>
          <p:nvPr/>
        </p:nvCxnSpPr>
        <p:spPr>
          <a:xfrm flipH="1" flipV="1">
            <a:off x="6059816" y="2595888"/>
            <a:ext cx="301352" cy="46477"/>
          </a:xfrm>
          <a:prstGeom prst="line">
            <a:avLst/>
          </a:prstGeom>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6489459" y="2595888"/>
            <a:ext cx="258136" cy="0"/>
          </a:xfrm>
          <a:prstGeom prst="line">
            <a:avLst/>
          </a:prstGeom>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5022911" y="4391356"/>
            <a:ext cx="270964" cy="20524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55" name="Straight Connector 54"/>
          <p:cNvCxnSpPr/>
          <p:nvPr/>
        </p:nvCxnSpPr>
        <p:spPr>
          <a:xfrm flipH="1">
            <a:off x="5022911" y="5129887"/>
            <a:ext cx="128292" cy="2437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5188140" y="5129887"/>
            <a:ext cx="181159" cy="243726"/>
          </a:xfrm>
          <a:prstGeom prst="line">
            <a:avLst/>
          </a:prstGeom>
        </p:spPr>
        <p:style>
          <a:lnRef idx="2">
            <a:schemeClr val="accent1"/>
          </a:lnRef>
          <a:fillRef idx="0">
            <a:schemeClr val="accent1"/>
          </a:fillRef>
          <a:effectRef idx="1">
            <a:schemeClr val="accent1"/>
          </a:effectRef>
          <a:fontRef idx="minor">
            <a:schemeClr val="tx1"/>
          </a:fontRef>
        </p:style>
      </p:cxnSp>
      <p:sp>
        <p:nvSpPr>
          <p:cNvPr id="57" name="Oval 56"/>
          <p:cNvSpPr/>
          <p:nvPr/>
        </p:nvSpPr>
        <p:spPr>
          <a:xfrm>
            <a:off x="5022911" y="4596599"/>
            <a:ext cx="270964" cy="53328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58" name="Straight Connector 57"/>
          <p:cNvCxnSpPr/>
          <p:nvPr/>
        </p:nvCxnSpPr>
        <p:spPr>
          <a:xfrm flipH="1" flipV="1">
            <a:off x="4849851" y="4786842"/>
            <a:ext cx="301352" cy="46477"/>
          </a:xfrm>
          <a:prstGeom prst="line">
            <a:avLst/>
          </a:prstGeom>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5216920" y="4786841"/>
            <a:ext cx="320710" cy="0"/>
          </a:xfrm>
          <a:prstGeom prst="line">
            <a:avLst/>
          </a:prstGeom>
        </p:spPr>
        <p:style>
          <a:lnRef idx="2">
            <a:schemeClr val="accent1"/>
          </a:lnRef>
          <a:fillRef idx="0">
            <a:schemeClr val="accent1"/>
          </a:fillRef>
          <a:effectRef idx="1">
            <a:schemeClr val="accent1"/>
          </a:effectRef>
          <a:fontRef idx="minor">
            <a:schemeClr val="tx1"/>
          </a:fontRef>
        </p:style>
      </p:cxnSp>
      <p:sp>
        <p:nvSpPr>
          <p:cNvPr id="63" name="TextBox 62"/>
          <p:cNvSpPr txBox="1"/>
          <p:nvPr/>
        </p:nvSpPr>
        <p:spPr>
          <a:xfrm>
            <a:off x="269982" y="5506975"/>
            <a:ext cx="8484183" cy="1384995"/>
          </a:xfrm>
          <a:prstGeom prst="rect">
            <a:avLst/>
          </a:prstGeom>
          <a:noFill/>
        </p:spPr>
        <p:txBody>
          <a:bodyPr wrap="square" rtlCol="0">
            <a:spAutoFit/>
          </a:bodyPr>
          <a:lstStyle/>
          <a:p>
            <a:r>
              <a:rPr lang="en-US" sz="2800" dirty="0" smtClean="0"/>
              <a:t>Problems are solved communally; </a:t>
            </a:r>
          </a:p>
          <a:p>
            <a:r>
              <a:rPr lang="en-US" sz="2800" dirty="0" smtClean="0"/>
              <a:t>Nothing is needlessly duplicated; “publication“ is continuous </a:t>
            </a:r>
            <a:endParaRPr lang="en-US" sz="2800" dirty="0"/>
          </a:p>
        </p:txBody>
      </p:sp>
      <p:sp>
        <p:nvSpPr>
          <p:cNvPr id="64" name="Rectangle 63"/>
          <p:cNvSpPr/>
          <p:nvPr/>
        </p:nvSpPr>
        <p:spPr>
          <a:xfrm>
            <a:off x="7084761" y="3744237"/>
            <a:ext cx="1796842" cy="1569660"/>
          </a:xfrm>
          <a:prstGeom prst="rect">
            <a:avLst/>
          </a:prstGeom>
        </p:spPr>
        <p:txBody>
          <a:bodyPr wrap="square">
            <a:spAutoFit/>
          </a:bodyPr>
          <a:lstStyle/>
          <a:p>
            <a:r>
              <a:rPr lang="en-US" sz="2400" dirty="0" smtClean="0"/>
              <a:t>Machines and humans</a:t>
            </a:r>
          </a:p>
          <a:p>
            <a:r>
              <a:rPr lang="en-US" sz="2400" dirty="0" smtClean="0"/>
              <a:t>Working together</a:t>
            </a:r>
          </a:p>
        </p:txBody>
      </p:sp>
      <p:sp>
        <p:nvSpPr>
          <p:cNvPr id="3" name="TextBox 2"/>
          <p:cNvSpPr txBox="1"/>
          <p:nvPr/>
        </p:nvSpPr>
        <p:spPr>
          <a:xfrm>
            <a:off x="1063757" y="3744236"/>
            <a:ext cx="1294420" cy="646331"/>
          </a:xfrm>
          <a:prstGeom prst="rect">
            <a:avLst/>
          </a:prstGeom>
          <a:noFill/>
        </p:spPr>
        <p:txBody>
          <a:bodyPr wrap="none" rtlCol="0">
            <a:spAutoFit/>
          </a:bodyPr>
          <a:lstStyle/>
          <a:p>
            <a:r>
              <a:rPr lang="en-US" sz="3600" dirty="0" smtClean="0">
                <a:solidFill>
                  <a:srgbClr val="008000"/>
                </a:solidFill>
              </a:rPr>
              <a:t>CC-BY</a:t>
            </a:r>
            <a:endParaRPr lang="en-US" sz="3600" dirty="0">
              <a:solidFill>
                <a:srgbClr val="008000"/>
              </a:solidFill>
            </a:endParaRPr>
          </a:p>
        </p:txBody>
      </p:sp>
    </p:spTree>
    <p:extLst>
      <p:ext uri="{BB962C8B-B14F-4D97-AF65-F5344CB8AC3E}">
        <p14:creationId xmlns:p14="http://schemas.microsoft.com/office/powerpoint/2010/main" val="81675326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29738" y="287506"/>
            <a:ext cx="6824905" cy="1077218"/>
          </a:xfrm>
          <a:prstGeom prst="rect">
            <a:avLst/>
          </a:prstGeom>
          <a:noFill/>
        </p:spPr>
        <p:txBody>
          <a:bodyPr wrap="none" rtlCol="0">
            <a:spAutoFit/>
          </a:bodyPr>
          <a:lstStyle/>
          <a:p>
            <a:pPr algn="ctr"/>
            <a:r>
              <a:rPr lang="en-US" sz="3200" dirty="0" smtClean="0"/>
              <a:t>US Taxpayers spend 139 Billion USD / </a:t>
            </a:r>
            <a:r>
              <a:rPr lang="en-US" sz="3200" dirty="0" err="1" smtClean="0"/>
              <a:t>yr</a:t>
            </a:r>
            <a:r>
              <a:rPr lang="en-US" sz="3200" dirty="0" smtClean="0"/>
              <a:t> </a:t>
            </a:r>
          </a:p>
          <a:p>
            <a:pPr algn="ctr"/>
            <a:r>
              <a:rPr lang="en-US" sz="3200" dirty="0" smtClean="0"/>
              <a:t>on Scientific Research</a:t>
            </a:r>
            <a:endParaRPr lang="en-US" sz="3200" dirty="0"/>
          </a:p>
        </p:txBody>
      </p:sp>
      <p:sp>
        <p:nvSpPr>
          <p:cNvPr id="5" name="TextBox 4"/>
          <p:cNvSpPr txBox="1"/>
          <p:nvPr/>
        </p:nvSpPr>
        <p:spPr>
          <a:xfrm>
            <a:off x="1018076" y="1799640"/>
            <a:ext cx="7140497" cy="1077218"/>
          </a:xfrm>
          <a:prstGeom prst="rect">
            <a:avLst/>
          </a:prstGeom>
          <a:noFill/>
        </p:spPr>
        <p:txBody>
          <a:bodyPr wrap="none" rtlCol="0">
            <a:spAutoFit/>
          </a:bodyPr>
          <a:lstStyle/>
          <a:p>
            <a:pPr algn="ctr"/>
            <a:r>
              <a:rPr lang="en-US" sz="3200" dirty="0" smtClean="0"/>
              <a:t>4 Billion USD on human genome</a:t>
            </a:r>
          </a:p>
          <a:p>
            <a:pPr algn="ctr"/>
            <a:r>
              <a:rPr lang="en-US" sz="3200" dirty="0" smtClean="0"/>
              <a:t>yielded 800 Billion USD and 4 M job-years</a:t>
            </a:r>
            <a:endParaRPr lang="en-US" sz="3200" dirty="0"/>
          </a:p>
        </p:txBody>
      </p:sp>
      <p:pic>
        <p:nvPicPr>
          <p:cNvPr id="6" name="Picture 5"/>
          <p:cNvPicPr>
            <a:picLocks noChangeAspect="1"/>
          </p:cNvPicPr>
          <p:nvPr/>
        </p:nvPicPr>
        <p:blipFill>
          <a:blip r:embed="rId2"/>
          <a:stretch>
            <a:fillRect/>
          </a:stretch>
        </p:blipFill>
        <p:spPr>
          <a:xfrm>
            <a:off x="1424483" y="3651873"/>
            <a:ext cx="6295921" cy="2689390"/>
          </a:xfrm>
          <a:prstGeom prst="rect">
            <a:avLst/>
          </a:prstGeom>
        </p:spPr>
      </p:pic>
    </p:spTree>
    <p:extLst>
      <p:ext uri="{BB962C8B-B14F-4D97-AF65-F5344CB8AC3E}">
        <p14:creationId xmlns:p14="http://schemas.microsoft.com/office/powerpoint/2010/main" val="303328474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Scholarly publication</a:t>
            </a:r>
            <a:endParaRPr lang="en-US" dirty="0"/>
          </a:p>
        </p:txBody>
      </p:sp>
      <p:sp>
        <p:nvSpPr>
          <p:cNvPr id="4" name="Title 1"/>
          <p:cNvSpPr>
            <a:spLocks noGrp="1"/>
          </p:cNvSpPr>
          <p:nvPr>
            <p:ph idx="1"/>
          </p:nvPr>
        </p:nvSpPr>
        <p:spPr/>
        <p:txBody>
          <a:bodyPr>
            <a:normAutofit fontScale="85000" lnSpcReduction="20000"/>
          </a:bodyPr>
          <a:lstStyle/>
          <a:p>
            <a:r>
              <a:rPr lang="en-US" dirty="0" smtClean="0"/>
              <a:t>Citizens pay $400,000,000,000…</a:t>
            </a:r>
          </a:p>
          <a:p>
            <a:r>
              <a:rPr lang="en-US" dirty="0" smtClean="0"/>
              <a:t>… for research in 1,500,000 articles …</a:t>
            </a:r>
          </a:p>
          <a:p>
            <a:r>
              <a:rPr lang="en-US" dirty="0" smtClean="0"/>
              <a:t>… cost $300,000 each to create …</a:t>
            </a:r>
          </a:p>
          <a:p>
            <a:r>
              <a:rPr lang="en-US" dirty="0" smtClean="0"/>
              <a:t>… $7000 each to “publish” </a:t>
            </a:r>
            <a:r>
              <a:rPr lang="en-US" dirty="0" smtClean="0"/>
              <a:t>… ($7 USD </a:t>
            </a:r>
            <a:r>
              <a:rPr lang="en-US" dirty="0" err="1" smtClean="0"/>
              <a:t>arXiv</a:t>
            </a:r>
            <a:r>
              <a:rPr lang="en-US" dirty="0" smtClean="0"/>
              <a:t>)</a:t>
            </a:r>
            <a:endParaRPr lang="en-US" dirty="0" smtClean="0"/>
          </a:p>
          <a:p>
            <a:r>
              <a:rPr lang="en-US" dirty="0" smtClean="0"/>
              <a:t>… costs $10,000,000,000 …</a:t>
            </a:r>
          </a:p>
          <a:p>
            <a:r>
              <a:rPr lang="en-US" dirty="0" smtClean="0"/>
              <a:t>… “publishers” forbid access to 99.9% of citizens of the world …</a:t>
            </a:r>
          </a:p>
          <a:p>
            <a:r>
              <a:rPr lang="en-US" dirty="0" smtClean="0"/>
              <a:t>… Value???</a:t>
            </a:r>
          </a:p>
          <a:p>
            <a:endParaRPr lang="en-US" dirty="0"/>
          </a:p>
          <a:p>
            <a:r>
              <a:rPr lang="en-US" i="1" dirty="0" smtClean="0"/>
              <a:t>Please challenge these numbers</a:t>
            </a:r>
            <a:r>
              <a:rPr lang="en-US" i="1" dirty="0" smtClean="0"/>
              <a:t>… </a:t>
            </a:r>
            <a:r>
              <a:rPr lang="en-US" i="1" dirty="0"/>
              <a:t>#etd2014 or </a:t>
            </a:r>
            <a:r>
              <a:rPr lang="en-US" i="1" dirty="0">
                <a:hlinkClick r:id="rId2"/>
              </a:rPr>
              <a:t>http://pads.cottagelabs.com/p/</a:t>
            </a:r>
            <a:r>
              <a:rPr lang="en-US" i="1" dirty="0" smtClean="0">
                <a:hlinkClick r:id="rId2"/>
              </a:rPr>
              <a:t>etd2014</a:t>
            </a:r>
            <a:r>
              <a:rPr lang="en-US" i="1" dirty="0" smtClean="0"/>
              <a:t> </a:t>
            </a:r>
            <a:endParaRPr lang="en-US" i="1" dirty="0" smtClean="0"/>
          </a:p>
          <a:p>
            <a:endParaRPr lang="en-US" dirty="0" smtClean="0"/>
          </a:p>
          <a:p>
            <a:endParaRPr lang="en-US" dirty="0" smtClean="0"/>
          </a:p>
          <a:p>
            <a:endParaRPr lang="en-US" dirty="0" smtClean="0"/>
          </a:p>
        </p:txBody>
      </p:sp>
    </p:spTree>
    <p:extLst>
      <p:ext uri="{BB962C8B-B14F-4D97-AF65-F5344CB8AC3E}">
        <p14:creationId xmlns:p14="http://schemas.microsoft.com/office/powerpoint/2010/main" val="428091760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54060" y="1468815"/>
            <a:ext cx="7964519" cy="2554545"/>
          </a:xfrm>
          <a:prstGeom prst="rect">
            <a:avLst/>
          </a:prstGeom>
        </p:spPr>
        <p:txBody>
          <a:bodyPr wrap="square">
            <a:spAutoFit/>
          </a:bodyPr>
          <a:lstStyle/>
          <a:p>
            <a:r>
              <a:rPr lang="en-US" sz="3200" dirty="0" smtClean="0"/>
              <a:t>…three </a:t>
            </a:r>
            <a:r>
              <a:rPr lang="en-US" sz="3200" dirty="0"/>
              <a:t>problems—flawed design, non-publication, and poor reporting—together meant </a:t>
            </a:r>
            <a:r>
              <a:rPr lang="en-US" sz="3200" b="1" dirty="0" smtClean="0"/>
              <a:t>&gt;85</a:t>
            </a:r>
            <a:r>
              <a:rPr lang="en-US" sz="3200" b="1" dirty="0"/>
              <a:t>% of research funds were wasted</a:t>
            </a:r>
            <a:r>
              <a:rPr lang="en-US" sz="3200" dirty="0"/>
              <a:t>, </a:t>
            </a:r>
            <a:r>
              <a:rPr lang="en-US" sz="3200" dirty="0" smtClean="0"/>
              <a:t>a </a:t>
            </a:r>
            <a:r>
              <a:rPr lang="en-US" sz="3200" dirty="0"/>
              <a:t>global total loss </a:t>
            </a:r>
            <a:r>
              <a:rPr lang="en-US" sz="3200" b="1" dirty="0" smtClean="0"/>
              <a:t>&gt;100 </a:t>
            </a:r>
            <a:r>
              <a:rPr lang="en-US" sz="3200" b="1" dirty="0"/>
              <a:t>billion </a:t>
            </a:r>
            <a:r>
              <a:rPr lang="en-US" sz="3200" b="1" dirty="0" smtClean="0"/>
              <a:t>USD per </a:t>
            </a:r>
            <a:r>
              <a:rPr lang="en-US" sz="3200" b="1" dirty="0"/>
              <a:t>year</a:t>
            </a:r>
            <a:r>
              <a:rPr lang="en-US" sz="3200" dirty="0" smtClean="0"/>
              <a:t>. </a:t>
            </a:r>
            <a:r>
              <a:rPr lang="en-US" sz="3200" i="1" dirty="0" smtClean="0"/>
              <a:t>[Lancet 2009]</a:t>
            </a:r>
            <a:endParaRPr lang="en-US" sz="3200" i="1" dirty="0"/>
          </a:p>
        </p:txBody>
      </p:sp>
      <p:sp>
        <p:nvSpPr>
          <p:cNvPr id="4" name="Rectangle 3"/>
          <p:cNvSpPr/>
          <p:nvPr/>
        </p:nvSpPr>
        <p:spPr>
          <a:xfrm>
            <a:off x="554060" y="4399024"/>
            <a:ext cx="8144126" cy="2062103"/>
          </a:xfrm>
          <a:prstGeom prst="rect">
            <a:avLst/>
          </a:prstGeom>
        </p:spPr>
        <p:txBody>
          <a:bodyPr wrap="square">
            <a:spAutoFit/>
          </a:bodyPr>
          <a:lstStyle/>
          <a:p>
            <a:r>
              <a:rPr lang="en-US" sz="3200" dirty="0" smtClean="0"/>
              <a:t>[Even more] waste </a:t>
            </a:r>
            <a:r>
              <a:rPr lang="en-US" sz="3200" dirty="0"/>
              <a:t>clearly occurs after publication: from </a:t>
            </a:r>
            <a:r>
              <a:rPr lang="en-US" sz="3200" b="1" dirty="0"/>
              <a:t>poor access, poor dissemination, and poor uptake</a:t>
            </a:r>
            <a:r>
              <a:rPr lang="en-US" sz="3200" dirty="0"/>
              <a:t> of the findings of research. </a:t>
            </a:r>
            <a:r>
              <a:rPr lang="en-US" sz="3200" i="1" dirty="0" smtClean="0"/>
              <a:t>[PLOS Medicine 2014-05-27]</a:t>
            </a:r>
            <a:endParaRPr lang="en-US" sz="3200" i="1" dirty="0"/>
          </a:p>
        </p:txBody>
      </p:sp>
      <p:sp>
        <p:nvSpPr>
          <p:cNvPr id="5" name="TextBox 4"/>
          <p:cNvSpPr txBox="1"/>
          <p:nvPr/>
        </p:nvSpPr>
        <p:spPr>
          <a:xfrm>
            <a:off x="923702" y="500389"/>
            <a:ext cx="7276727" cy="769441"/>
          </a:xfrm>
          <a:prstGeom prst="rect">
            <a:avLst/>
          </a:prstGeom>
          <a:noFill/>
        </p:spPr>
        <p:txBody>
          <a:bodyPr wrap="none" rtlCol="0">
            <a:spAutoFit/>
          </a:bodyPr>
          <a:lstStyle/>
          <a:p>
            <a:r>
              <a:rPr lang="en-US" sz="4400" dirty="0" smtClean="0"/>
              <a:t>Bad publication wastes science</a:t>
            </a:r>
            <a:endParaRPr lang="en-US" sz="4400" dirty="0"/>
          </a:p>
        </p:txBody>
      </p:sp>
    </p:spTree>
    <p:extLst>
      <p:ext uri="{BB962C8B-B14F-4D97-AF65-F5344CB8AC3E}">
        <p14:creationId xmlns:p14="http://schemas.microsoft.com/office/powerpoint/2010/main" val="256361412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329" y="5296284"/>
            <a:ext cx="8229600" cy="1143000"/>
          </a:xfrm>
        </p:spPr>
        <p:txBody>
          <a:bodyPr>
            <a:normAutofit/>
          </a:bodyPr>
          <a:lstStyle/>
          <a:p>
            <a:r>
              <a:rPr lang="en-US" sz="3600" dirty="0" smtClean="0"/>
              <a:t>Authors don’t deposit data (Ross </a:t>
            </a:r>
            <a:r>
              <a:rPr lang="en-US" sz="3600" dirty="0" err="1" smtClean="0"/>
              <a:t>Mounce</a:t>
            </a:r>
            <a:r>
              <a:rPr lang="en-US" sz="3600" dirty="0" smtClean="0"/>
              <a:t>)</a:t>
            </a:r>
            <a:endParaRPr lang="en-US" sz="3600" dirty="0"/>
          </a:p>
        </p:txBody>
      </p:sp>
      <p:pic>
        <p:nvPicPr>
          <p:cNvPr id="4" name="Content Placeholder 3"/>
          <p:cNvPicPr>
            <a:picLocks noGrp="1" noChangeAspect="1"/>
          </p:cNvPicPr>
          <p:nvPr>
            <p:ph idx="1"/>
          </p:nvPr>
        </p:nvPicPr>
        <p:blipFill>
          <a:blip r:embed="rId2"/>
          <a:srcRect t="8688" b="8688"/>
          <a:stretch>
            <a:fillRect/>
          </a:stretch>
        </p:blipFill>
        <p:spPr>
          <a:xfrm>
            <a:off x="457200" y="488112"/>
            <a:ext cx="8229600" cy="4525963"/>
          </a:xfrm>
        </p:spPr>
      </p:pic>
    </p:spTree>
    <p:extLst>
      <p:ext uri="{BB962C8B-B14F-4D97-AF65-F5344CB8AC3E}">
        <p14:creationId xmlns:p14="http://schemas.microsoft.com/office/powerpoint/2010/main" val="246104794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146</TotalTime>
  <Words>2175</Words>
  <Application>Microsoft Macintosh PowerPoint</Application>
  <PresentationFormat>On-screen Show (4:3)</PresentationFormat>
  <Paragraphs>351</Paragraphs>
  <Slides>52</Slides>
  <Notes>2</Notes>
  <HiddenSlides>0</HiddenSlides>
  <MMClips>0</MMClip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Office Theme</vt:lpstr>
      <vt:lpstr>Making eTheses USEFUL</vt:lpstr>
      <vt:lpstr>Overview</vt:lpstr>
      <vt:lpstr>Jean-Claude Bradley</vt:lpstr>
      <vt:lpstr>The cost and value</vt:lpstr>
      <vt:lpstr>The economic value of data</vt:lpstr>
      <vt:lpstr>PowerPoint Presentation</vt:lpstr>
      <vt:lpstr>Scholarly publication</vt:lpstr>
      <vt:lpstr>PowerPoint Presentation</vt:lpstr>
      <vt:lpstr>Authors don’t deposit data (Ross Mounce)</vt:lpstr>
      <vt:lpstr>Where is the Digital Enlightenment?</vt:lpstr>
      <vt:lpstr>Linked Open Data – the world’s knowledge</vt:lpstr>
      <vt:lpstr>eTheses</vt:lpstr>
      <vt:lpstr>“Free” and “Open”</vt:lpstr>
      <vt:lpstr>Critical Historical Open Events</vt:lpstr>
      <vt:lpstr>PowerPoint Presentation</vt:lpstr>
      <vt:lpstr>PowerPoint Presentation</vt:lpstr>
      <vt:lpstr>Panton Principles for Open Data in science(2010)</vt:lpstr>
      <vt:lpstr>Panton Authors and Fellows</vt:lpstr>
      <vt:lpstr>Problems of Commercial </vt:lpstr>
      <vt:lpstr>Elsevier wants to control Open Data</vt:lpstr>
      <vt:lpstr>Mendeley From Wikipedia, the free encyclopedia</vt:lpstr>
      <vt:lpstr>New ways for Theses</vt:lpstr>
      <vt:lpstr>Traditional Research and Publication</vt:lpstr>
      <vt:lpstr>Content-Mining (TDM)</vt:lpstr>
      <vt:lpstr>But we can now turn PDFs into Science</vt:lpstr>
      <vt:lpstr>How a machine reads a chemical thesis</vt:lpstr>
      <vt:lpstr>PowerPoint Presentation</vt:lpstr>
      <vt:lpstr>PowerPoint Presentation</vt:lpstr>
      <vt:lpstr>Natural Language Processing</vt:lpstr>
      <vt:lpstr>Parsing chemical sentences</vt:lpstr>
      <vt:lpstr>http://wwmm.ch.cam.ac.uk/chemicaltagger </vt:lpstr>
      <vt:lpstr>Automatic semantic markup of chemistry </vt:lpstr>
      <vt:lpstr>PowerPoint Presentation</vt:lpstr>
      <vt:lpstr>PowerPoint Presentation</vt:lpstr>
      <vt:lpstr>PowerPoint Presentation</vt:lpstr>
      <vt:lpstr>PowerPoint Presentation</vt:lpstr>
      <vt:lpstr>PowerPoint Presentation</vt:lpstr>
      <vt:lpstr>Open Notebook Science</vt:lpstr>
      <vt:lpstr>Free/Open Software Development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Open Notebook Science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eTheses USEFUL</dc:title>
  <dc:creator>Peter Murray-Rust</dc:creator>
  <cp:lastModifiedBy>Peter Murray-Rust</cp:lastModifiedBy>
  <cp:revision>10</cp:revision>
  <dcterms:created xsi:type="dcterms:W3CDTF">2014-07-24T06:31:55Z</dcterms:created>
  <dcterms:modified xsi:type="dcterms:W3CDTF">2014-07-24T10:03:08Z</dcterms:modified>
</cp:coreProperties>
</file>

<file path=docProps/thumbnail.jpeg>
</file>